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0" r:id="rId11"/>
    <p:sldId id="271" r:id="rId12"/>
    <p:sldId id="272" r:id="rId13"/>
    <p:sldId id="273" r:id="rId14"/>
    <p:sldId id="306" r:id="rId15"/>
    <p:sldId id="290" r:id="rId16"/>
    <p:sldId id="291" r:id="rId17"/>
    <p:sldId id="293" r:id="rId18"/>
    <p:sldId id="295" r:id="rId19"/>
    <p:sldId id="296" r:id="rId20"/>
    <p:sldId id="297" r:id="rId21"/>
    <p:sldId id="300" r:id="rId22"/>
    <p:sldId id="302" r:id="rId23"/>
    <p:sldId id="303" r:id="rId24"/>
    <p:sldId id="304" r:id="rId25"/>
    <p:sldId id="305" r:id="rId26"/>
  </p:sldIdLst>
  <p:sldSz cx="11887200" cy="7169150"/>
  <p:notesSz cx="11887200" cy="71691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666" y="1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64871" y="2586989"/>
            <a:ext cx="11357457" cy="14763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01F5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446938" y="4773548"/>
            <a:ext cx="10993323" cy="11233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1F4E7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94360" y="1648904"/>
            <a:ext cx="5170932" cy="47316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121908" y="1648904"/>
            <a:ext cx="5170932" cy="47316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62"/>
            <a:ext cx="11880850" cy="716425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13205" y="84201"/>
            <a:ext cx="9460788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47484" y="2349500"/>
            <a:ext cx="4858384" cy="4140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1F4E7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041648" y="6667309"/>
            <a:ext cx="3803904" cy="3584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94360" y="6667309"/>
            <a:ext cx="2734056" cy="3584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558784" y="6667309"/>
            <a:ext cx="2734056" cy="3584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26" Type="http://schemas.openxmlformats.org/officeDocument/2006/relationships/image" Target="../media/image46.png"/><Relationship Id="rId39" Type="http://schemas.openxmlformats.org/officeDocument/2006/relationships/image" Target="../media/image21.png"/><Relationship Id="rId3" Type="http://schemas.openxmlformats.org/officeDocument/2006/relationships/image" Target="../media/image23.png"/><Relationship Id="rId21" Type="http://schemas.openxmlformats.org/officeDocument/2006/relationships/image" Target="../media/image41.png"/><Relationship Id="rId34" Type="http://schemas.openxmlformats.org/officeDocument/2006/relationships/image" Target="../media/image54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5" Type="http://schemas.openxmlformats.org/officeDocument/2006/relationships/image" Target="../media/image45.png"/><Relationship Id="rId33" Type="http://schemas.openxmlformats.org/officeDocument/2006/relationships/image" Target="../media/image53.png"/><Relationship Id="rId38" Type="http://schemas.openxmlformats.org/officeDocument/2006/relationships/image" Target="../media/image58.png"/><Relationship Id="rId2" Type="http://schemas.openxmlformats.org/officeDocument/2006/relationships/image" Target="../media/image22.png"/><Relationship Id="rId16" Type="http://schemas.openxmlformats.org/officeDocument/2006/relationships/image" Target="../media/image36.png"/><Relationship Id="rId20" Type="http://schemas.openxmlformats.org/officeDocument/2006/relationships/image" Target="../media/image40.png"/><Relationship Id="rId29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24" Type="http://schemas.openxmlformats.org/officeDocument/2006/relationships/image" Target="../media/image44.png"/><Relationship Id="rId32" Type="http://schemas.openxmlformats.org/officeDocument/2006/relationships/image" Target="../media/image52.png"/><Relationship Id="rId37" Type="http://schemas.openxmlformats.org/officeDocument/2006/relationships/image" Target="../media/image57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23" Type="http://schemas.openxmlformats.org/officeDocument/2006/relationships/image" Target="../media/image43.png"/><Relationship Id="rId28" Type="http://schemas.openxmlformats.org/officeDocument/2006/relationships/image" Target="../media/image48.png"/><Relationship Id="rId36" Type="http://schemas.openxmlformats.org/officeDocument/2006/relationships/image" Target="../media/image56.png"/><Relationship Id="rId10" Type="http://schemas.openxmlformats.org/officeDocument/2006/relationships/image" Target="../media/image30.png"/><Relationship Id="rId19" Type="http://schemas.openxmlformats.org/officeDocument/2006/relationships/image" Target="../media/image39.png"/><Relationship Id="rId31" Type="http://schemas.openxmlformats.org/officeDocument/2006/relationships/image" Target="../media/image51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Relationship Id="rId22" Type="http://schemas.openxmlformats.org/officeDocument/2006/relationships/image" Target="../media/image42.png"/><Relationship Id="rId27" Type="http://schemas.openxmlformats.org/officeDocument/2006/relationships/image" Target="../media/image47.png"/><Relationship Id="rId30" Type="http://schemas.openxmlformats.org/officeDocument/2006/relationships/image" Target="../media/image50.png"/><Relationship Id="rId35" Type="http://schemas.openxmlformats.org/officeDocument/2006/relationships/image" Target="../media/image5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png"/><Relationship Id="rId18" Type="http://schemas.openxmlformats.org/officeDocument/2006/relationships/image" Target="../media/image55.png"/><Relationship Id="rId26" Type="http://schemas.openxmlformats.org/officeDocument/2006/relationships/image" Target="../media/image81.png"/><Relationship Id="rId3" Type="http://schemas.openxmlformats.org/officeDocument/2006/relationships/image" Target="../media/image60.png"/><Relationship Id="rId21" Type="http://schemas.openxmlformats.org/officeDocument/2006/relationships/image" Target="../media/image76.png"/><Relationship Id="rId34" Type="http://schemas.openxmlformats.org/officeDocument/2006/relationships/image" Target="../media/image89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17" Type="http://schemas.openxmlformats.org/officeDocument/2006/relationships/image" Target="../media/image74.png"/><Relationship Id="rId25" Type="http://schemas.openxmlformats.org/officeDocument/2006/relationships/image" Target="../media/image80.png"/><Relationship Id="rId33" Type="http://schemas.openxmlformats.org/officeDocument/2006/relationships/image" Target="../media/image88.png"/><Relationship Id="rId2" Type="http://schemas.openxmlformats.org/officeDocument/2006/relationships/image" Target="../media/image59.png"/><Relationship Id="rId16" Type="http://schemas.openxmlformats.org/officeDocument/2006/relationships/image" Target="../media/image73.png"/><Relationship Id="rId20" Type="http://schemas.openxmlformats.org/officeDocument/2006/relationships/image" Target="../media/image75.png"/><Relationship Id="rId29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24" Type="http://schemas.openxmlformats.org/officeDocument/2006/relationships/image" Target="../media/image79.png"/><Relationship Id="rId32" Type="http://schemas.openxmlformats.org/officeDocument/2006/relationships/image" Target="../media/image87.png"/><Relationship Id="rId5" Type="http://schemas.openxmlformats.org/officeDocument/2006/relationships/image" Target="../media/image62.png"/><Relationship Id="rId15" Type="http://schemas.openxmlformats.org/officeDocument/2006/relationships/image" Target="../media/image72.png"/><Relationship Id="rId23" Type="http://schemas.openxmlformats.org/officeDocument/2006/relationships/image" Target="../media/image78.png"/><Relationship Id="rId28" Type="http://schemas.openxmlformats.org/officeDocument/2006/relationships/image" Target="../media/image83.png"/><Relationship Id="rId10" Type="http://schemas.openxmlformats.org/officeDocument/2006/relationships/image" Target="../media/image67.png"/><Relationship Id="rId19" Type="http://schemas.openxmlformats.org/officeDocument/2006/relationships/image" Target="../media/image56.png"/><Relationship Id="rId31" Type="http://schemas.openxmlformats.org/officeDocument/2006/relationships/image" Target="../media/image86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Relationship Id="rId14" Type="http://schemas.openxmlformats.org/officeDocument/2006/relationships/image" Target="../media/image71.png"/><Relationship Id="rId22" Type="http://schemas.openxmlformats.org/officeDocument/2006/relationships/image" Target="../media/image77.png"/><Relationship Id="rId27" Type="http://schemas.openxmlformats.org/officeDocument/2006/relationships/image" Target="../media/image82.png"/><Relationship Id="rId30" Type="http://schemas.openxmlformats.org/officeDocument/2006/relationships/image" Target="../media/image85.png"/><Relationship Id="rId35" Type="http://schemas.openxmlformats.org/officeDocument/2006/relationships/image" Target="../media/image9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image" Target="../media/image103.png"/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12" Type="http://schemas.openxmlformats.org/officeDocument/2006/relationships/image" Target="../media/image102.png"/><Relationship Id="rId2" Type="http://schemas.openxmlformats.org/officeDocument/2006/relationships/image" Target="../media/image9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11" Type="http://schemas.openxmlformats.org/officeDocument/2006/relationships/image" Target="../media/image101.png"/><Relationship Id="rId5" Type="http://schemas.openxmlformats.org/officeDocument/2006/relationships/image" Target="../media/image95.png"/><Relationship Id="rId10" Type="http://schemas.openxmlformats.org/officeDocument/2006/relationships/image" Target="../media/image100.png"/><Relationship Id="rId4" Type="http://schemas.openxmlformats.org/officeDocument/2006/relationships/image" Target="../media/image94.png"/><Relationship Id="rId9" Type="http://schemas.openxmlformats.org/officeDocument/2006/relationships/image" Target="../media/image9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jpg"/><Relationship Id="rId3" Type="http://schemas.openxmlformats.org/officeDocument/2006/relationships/image" Target="../media/image110.jpg"/><Relationship Id="rId7" Type="http://schemas.openxmlformats.org/officeDocument/2006/relationships/image" Target="../media/image114.jp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png"/><Relationship Id="rId11" Type="http://schemas.openxmlformats.org/officeDocument/2006/relationships/image" Target="../media/image118.jpg"/><Relationship Id="rId5" Type="http://schemas.openxmlformats.org/officeDocument/2006/relationships/image" Target="../media/image112.jpg"/><Relationship Id="rId10" Type="http://schemas.openxmlformats.org/officeDocument/2006/relationships/image" Target="../media/image117.jpg"/><Relationship Id="rId4" Type="http://schemas.openxmlformats.org/officeDocument/2006/relationships/image" Target="../media/image111.jpg"/><Relationship Id="rId9" Type="http://schemas.openxmlformats.org/officeDocument/2006/relationships/image" Target="../media/image116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11" Type="http://schemas.openxmlformats.org/officeDocument/2006/relationships/image" Target="../media/image19.jpg"/><Relationship Id="rId5" Type="http://schemas.openxmlformats.org/officeDocument/2006/relationships/image" Target="../media/image13.png"/><Relationship Id="rId10" Type="http://schemas.openxmlformats.org/officeDocument/2006/relationships/image" Target="../media/image18.jp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09244" y="844295"/>
            <a:ext cx="10191115" cy="5975985"/>
            <a:chOff x="809244" y="844295"/>
            <a:chExt cx="10191115" cy="59759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9244" y="844295"/>
              <a:ext cx="10190988" cy="597560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2959" y="966736"/>
              <a:ext cx="9862947" cy="5730367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637232" y="3051175"/>
            <a:ext cx="8534400" cy="998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20419" marR="5080" indent="-807720">
              <a:lnSpc>
                <a:spcPct val="100000"/>
              </a:lnSpc>
              <a:spcBef>
                <a:spcPts val="105"/>
              </a:spcBef>
            </a:pPr>
            <a:r>
              <a:rPr lang="ru-RU" i="1" spc="-5" dirty="0" smtClean="0"/>
              <a:t>Ф</a:t>
            </a:r>
            <a:r>
              <a:rPr i="1" spc="-5" dirty="0" err="1" smtClean="0"/>
              <a:t>ункциональн</a:t>
            </a:r>
            <a:r>
              <a:rPr lang="ru-RU" i="1" spc="-5" dirty="0" err="1" smtClean="0"/>
              <a:t>ая</a:t>
            </a:r>
            <a:r>
              <a:rPr i="1" spc="-5" dirty="0" smtClean="0"/>
              <a:t> </a:t>
            </a:r>
            <a:r>
              <a:rPr i="1" dirty="0" err="1" smtClean="0"/>
              <a:t>грамотност</a:t>
            </a:r>
            <a:r>
              <a:rPr lang="ru-RU" i="1" dirty="0" smtClean="0"/>
              <a:t>ь: что делать для улучшения и как использовать </a:t>
            </a:r>
            <a:r>
              <a:rPr lang="en-US" i="1" dirty="0" smtClean="0"/>
              <a:t>PISA</a:t>
            </a:r>
            <a:endParaRPr i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04286" y="258317"/>
            <a:ext cx="582422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20" dirty="0">
                <a:solidFill>
                  <a:srgbClr val="6C276A"/>
                </a:solidFill>
              </a:rPr>
              <a:t>Читательская</a:t>
            </a:r>
            <a:r>
              <a:rPr sz="4000" spc="-50" dirty="0">
                <a:solidFill>
                  <a:srgbClr val="6C276A"/>
                </a:solidFill>
              </a:rPr>
              <a:t> </a:t>
            </a:r>
            <a:r>
              <a:rPr sz="4000" spc="-5" dirty="0">
                <a:solidFill>
                  <a:srgbClr val="6C276A"/>
                </a:solidFill>
              </a:rPr>
              <a:t>грамотность</a:t>
            </a:r>
            <a:endParaRPr sz="40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96747" y="1300733"/>
          <a:ext cx="11148693" cy="559625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68270"/>
                <a:gridCol w="4571364"/>
                <a:gridCol w="3909059"/>
              </a:tblGrid>
              <a:tr h="661669">
                <a:tc rowSpan="2">
                  <a:txBody>
                    <a:bodyPr/>
                    <a:lstStyle/>
                    <a:p>
                      <a:pPr marL="851535" marR="467995" indent="-37846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3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Чит</a:t>
                      </a:r>
                      <a:r>
                        <a:rPr sz="23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ат</a:t>
                      </a:r>
                      <a:r>
                        <a:rPr sz="2300" b="1" spc="-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23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льские  </a:t>
                      </a:r>
                      <a:r>
                        <a:rPr sz="23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умения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3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Источник</a:t>
                      </a:r>
                      <a:r>
                        <a:rPr sz="2300" b="1" spc="-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информации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5861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121602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3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Один</a:t>
                      </a:r>
                      <a:r>
                        <a:rPr sz="2300" b="1" spc="-7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текст</a:t>
                      </a:r>
                      <a:r>
                        <a:rPr sz="23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(65%)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40513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3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Несколько</a:t>
                      </a:r>
                      <a:r>
                        <a:rPr sz="2300" b="1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текстов</a:t>
                      </a:r>
                      <a:r>
                        <a:rPr sz="23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(35%)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</a:tr>
              <a:tr h="1107948">
                <a:tc>
                  <a:txBody>
                    <a:bodyPr/>
                    <a:lstStyle/>
                    <a:p>
                      <a:pPr marL="489584" marR="483234" algn="ctr">
                        <a:lnSpc>
                          <a:spcPts val="2480"/>
                        </a:lnSpc>
                        <a:spcBef>
                          <a:spcPts val="525"/>
                        </a:spcBef>
                      </a:pPr>
                      <a:r>
                        <a:rPr sz="2300" b="1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Ло</a:t>
                      </a:r>
                      <a:r>
                        <a:rPr sz="2300" b="1" spc="-30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к</a:t>
                      </a:r>
                      <a:r>
                        <a:rPr sz="2300" b="1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ализация  ин</a:t>
                      </a:r>
                      <a:r>
                        <a:rPr sz="2300" b="1" spc="5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ф</a:t>
                      </a:r>
                      <a:r>
                        <a:rPr sz="2300" b="1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орма</a:t>
                      </a:r>
                      <a:r>
                        <a:rPr sz="2300" b="1" spc="-15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ц</a:t>
                      </a:r>
                      <a:r>
                        <a:rPr sz="2300" b="1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ии  (25%)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666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1940560" marR="1130300" indent="-802005">
                        <a:lnSpc>
                          <a:spcPts val="2480"/>
                        </a:lnSpc>
                        <a:spcBef>
                          <a:spcPts val="1770"/>
                        </a:spcBef>
                      </a:pPr>
                      <a:r>
                        <a:rPr sz="2300" b="1" spc="-5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Просмотр</a:t>
                      </a:r>
                      <a:r>
                        <a:rPr sz="2300" b="1" spc="-25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2300" b="1" spc="-35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spc="-5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поиск </a:t>
                      </a:r>
                      <a:r>
                        <a:rPr sz="2300" b="1" spc="-505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spc="-5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(15%)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2247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2620"/>
                        </a:lnSpc>
                        <a:spcBef>
                          <a:spcPts val="210"/>
                        </a:spcBef>
                      </a:pPr>
                      <a:r>
                        <a:rPr sz="2300" b="1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Поиск</a:t>
                      </a:r>
                      <a:r>
                        <a:rPr sz="2300" b="1" spc="-50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2300" b="1" spc="-20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выбор</a:t>
                      </a:r>
                      <a:endParaRPr sz="23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2485"/>
                        </a:lnSpc>
                      </a:pPr>
                      <a:r>
                        <a:rPr sz="2300" b="1" spc="-5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соответствующего</a:t>
                      </a:r>
                      <a:r>
                        <a:rPr sz="2300" b="1" spc="-70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spc="-10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текста</a:t>
                      </a:r>
                      <a:endParaRPr sz="23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ts val="2620"/>
                        </a:lnSpc>
                      </a:pPr>
                      <a:r>
                        <a:rPr sz="2300" b="1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(10%)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  <a:tr h="193979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367665" marR="360045" indent="222250">
                        <a:lnSpc>
                          <a:spcPts val="2480"/>
                        </a:lnSpc>
                        <a:spcBef>
                          <a:spcPts val="5"/>
                        </a:spcBef>
                      </a:pPr>
                      <a:r>
                        <a:rPr sz="2300" b="1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Понимание </a:t>
                      </a:r>
                      <a:r>
                        <a:rPr sz="2300" b="1" spc="5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spc="-5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Интеграция </a:t>
                      </a:r>
                      <a:r>
                        <a:rPr sz="2300" b="1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и </a:t>
                      </a:r>
                      <a:r>
                        <a:rPr sz="2300" b="1" spc="5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интерпр</a:t>
                      </a:r>
                      <a:r>
                        <a:rPr sz="2300" b="1" spc="5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2300" b="1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та</a:t>
                      </a:r>
                      <a:r>
                        <a:rPr sz="2300" b="1" spc="-10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ц</a:t>
                      </a:r>
                      <a:r>
                        <a:rPr sz="2300" b="1" spc="-15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2300" b="1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я</a:t>
                      </a:r>
                      <a:endParaRPr sz="2300">
                        <a:latin typeface="Calibri"/>
                        <a:cs typeface="Calibri"/>
                      </a:endParaRPr>
                    </a:p>
                    <a:p>
                      <a:pPr marL="988060">
                        <a:lnSpc>
                          <a:spcPts val="2460"/>
                        </a:lnSpc>
                      </a:pPr>
                      <a:r>
                        <a:rPr sz="2300" b="1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(45%)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625"/>
                        </a:lnSpc>
                        <a:spcBef>
                          <a:spcPts val="705"/>
                        </a:spcBef>
                      </a:pPr>
                      <a:r>
                        <a:rPr sz="2300" b="1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Выявление</a:t>
                      </a:r>
                      <a:r>
                        <a:rPr sz="2300" b="1" spc="-60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spc="-5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буквального</a:t>
                      </a:r>
                      <a:r>
                        <a:rPr sz="2300" b="1" spc="-40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spc="-5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смысла</a:t>
                      </a:r>
                      <a:endParaRPr sz="2300">
                        <a:latin typeface="Calibri"/>
                        <a:cs typeface="Calibri"/>
                      </a:endParaRPr>
                    </a:p>
                    <a:p>
                      <a:pPr marL="1905" algn="ctr">
                        <a:lnSpc>
                          <a:spcPts val="2625"/>
                        </a:lnSpc>
                      </a:pPr>
                      <a:r>
                        <a:rPr sz="2300" b="1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(15%)</a:t>
                      </a:r>
                      <a:endParaRPr sz="2300">
                        <a:latin typeface="Calibri"/>
                        <a:cs typeface="Calibri"/>
                      </a:endParaRPr>
                    </a:p>
                    <a:p>
                      <a:pPr marL="265430" marR="256540" algn="ctr">
                        <a:lnSpc>
                          <a:spcPts val="2480"/>
                        </a:lnSpc>
                        <a:spcBef>
                          <a:spcPts val="340"/>
                        </a:spcBef>
                      </a:pPr>
                      <a:r>
                        <a:rPr sz="2300" b="1" spc="-5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Обобщение </a:t>
                      </a:r>
                      <a:r>
                        <a:rPr sz="2300" b="1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и </a:t>
                      </a:r>
                      <a:r>
                        <a:rPr sz="2300" b="1" spc="-10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формулирование </a:t>
                      </a:r>
                      <a:r>
                        <a:rPr sz="2300" b="1" spc="-505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spc="-10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выводов</a:t>
                      </a:r>
                      <a:endParaRPr sz="2300">
                        <a:latin typeface="Calibri"/>
                        <a:cs typeface="Calibri"/>
                      </a:endParaRPr>
                    </a:p>
                    <a:p>
                      <a:pPr marL="1270" algn="ctr">
                        <a:lnSpc>
                          <a:spcPts val="2750"/>
                        </a:lnSpc>
                      </a:pPr>
                      <a:r>
                        <a:rPr sz="2300" b="1" spc="-5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(15%)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895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3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2620"/>
                        </a:lnSpc>
                      </a:pPr>
                      <a:r>
                        <a:rPr sz="2300" b="1" spc="-5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Обобщение</a:t>
                      </a:r>
                      <a:r>
                        <a:rPr sz="2300" b="1" spc="-70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и</a:t>
                      </a:r>
                      <a:endParaRPr sz="2300">
                        <a:latin typeface="Calibri"/>
                        <a:cs typeface="Calibri"/>
                      </a:endParaRPr>
                    </a:p>
                    <a:p>
                      <a:pPr marL="247650" marR="238125" algn="ctr">
                        <a:lnSpc>
                          <a:spcPts val="2480"/>
                        </a:lnSpc>
                        <a:spcBef>
                          <a:spcPts val="180"/>
                        </a:spcBef>
                      </a:pPr>
                      <a:r>
                        <a:rPr sz="2300" b="1" spc="-10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формулирование</a:t>
                      </a:r>
                      <a:r>
                        <a:rPr sz="2300" b="1" spc="-90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spc="-10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выводов </a:t>
                      </a:r>
                      <a:r>
                        <a:rPr sz="2300" b="1" spc="-505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spc="-5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(15%)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1300734">
                <a:tc>
                  <a:txBody>
                    <a:bodyPr/>
                    <a:lstStyle/>
                    <a:p>
                      <a:pPr marL="537845" marR="530225" algn="ctr">
                        <a:lnSpc>
                          <a:spcPct val="90000"/>
                        </a:lnSpc>
                        <a:spcBef>
                          <a:spcPts val="1250"/>
                        </a:spcBef>
                      </a:pPr>
                      <a:r>
                        <a:rPr sz="2300" b="1" spc="-15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Рефлексия</a:t>
                      </a:r>
                      <a:r>
                        <a:rPr sz="2300" b="1" spc="-80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и </a:t>
                      </a:r>
                      <a:r>
                        <a:rPr sz="2300" b="1" spc="-505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spc="-10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оценка </a:t>
                      </a:r>
                      <a:r>
                        <a:rPr sz="2300" b="1" spc="-5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 (30%)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158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2205"/>
                        </a:lnSpc>
                      </a:pPr>
                      <a:r>
                        <a:rPr sz="2300" b="1" spc="-10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Оценка</a:t>
                      </a:r>
                      <a:r>
                        <a:rPr sz="2300" b="1" spc="-50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spc="-5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качества</a:t>
                      </a:r>
                      <a:r>
                        <a:rPr sz="2300" b="1" spc="-30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2300" b="1" spc="-5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 надёжности</a:t>
                      </a:r>
                      <a:endParaRPr sz="2300">
                        <a:latin typeface="Calibri"/>
                        <a:cs typeface="Calibri"/>
                      </a:endParaRPr>
                    </a:p>
                    <a:p>
                      <a:pPr marL="1905" algn="ctr">
                        <a:lnSpc>
                          <a:spcPts val="2620"/>
                        </a:lnSpc>
                      </a:pPr>
                      <a:r>
                        <a:rPr sz="2300" b="1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информации</a:t>
                      </a:r>
                      <a:r>
                        <a:rPr sz="2300" b="1" spc="-50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spc="-5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(10%)</a:t>
                      </a:r>
                      <a:endParaRPr sz="2300">
                        <a:latin typeface="Calibri"/>
                        <a:cs typeface="Calibri"/>
                      </a:endParaRPr>
                    </a:p>
                    <a:p>
                      <a:pPr marL="68580" marR="58419" algn="ctr">
                        <a:lnSpc>
                          <a:spcPts val="2480"/>
                        </a:lnSpc>
                        <a:spcBef>
                          <a:spcPts val="340"/>
                        </a:spcBef>
                      </a:pPr>
                      <a:r>
                        <a:rPr sz="2300" b="1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Размышление</a:t>
                      </a:r>
                      <a:r>
                        <a:rPr sz="2300" b="1" spc="-55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i="1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над</a:t>
                      </a:r>
                      <a:r>
                        <a:rPr sz="2300" b="1" i="1" spc="-35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spc="-15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содержанием</a:t>
                      </a:r>
                      <a:r>
                        <a:rPr sz="2300" b="1" spc="-30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и </a:t>
                      </a:r>
                      <a:r>
                        <a:rPr sz="2300" b="1" spc="-505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формой</a:t>
                      </a:r>
                      <a:r>
                        <a:rPr sz="2300" b="1" spc="-35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spc="-10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текста</a:t>
                      </a:r>
                      <a:r>
                        <a:rPr sz="2300" b="1" spc="-5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 (20%)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25"/>
                        </a:lnSpc>
                        <a:spcBef>
                          <a:spcPts val="975"/>
                        </a:spcBef>
                      </a:pPr>
                      <a:r>
                        <a:rPr sz="2300" b="1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Выявление</a:t>
                      </a:r>
                      <a:r>
                        <a:rPr sz="2300" b="1" spc="-65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2300" b="1" spc="-25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300" b="1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анализ</a:t>
                      </a:r>
                      <a:endParaRPr sz="23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2485"/>
                        </a:lnSpc>
                      </a:pPr>
                      <a:r>
                        <a:rPr sz="2300" b="1" spc="-5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противоречий</a:t>
                      </a:r>
                      <a:endParaRPr sz="23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2620"/>
                        </a:lnSpc>
                      </a:pPr>
                      <a:r>
                        <a:rPr sz="2300" b="1" spc="-5" dirty="0">
                          <a:solidFill>
                            <a:srgbClr val="974707"/>
                          </a:solidFill>
                          <a:latin typeface="Calibri"/>
                          <a:cs typeface="Calibri"/>
                        </a:rPr>
                        <a:t>(10%)</a:t>
                      </a:r>
                      <a:endParaRPr sz="2300">
                        <a:latin typeface="Calibri"/>
                        <a:cs typeface="Calibri"/>
                      </a:endParaRPr>
                    </a:p>
                  </a:txBody>
                  <a:tcPr marL="0" marR="0" marT="1238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</a:tbl>
          </a:graphicData>
        </a:graphic>
      </p:graphicFrame>
      <p:sp>
        <p:nvSpPr>
          <p:cNvPr id="4" name="object 4"/>
          <p:cNvSpPr/>
          <p:nvPr/>
        </p:nvSpPr>
        <p:spPr>
          <a:xfrm>
            <a:off x="7966582" y="5525896"/>
            <a:ext cx="3542665" cy="1149350"/>
          </a:xfrm>
          <a:custGeom>
            <a:avLst/>
            <a:gdLst/>
            <a:ahLst/>
            <a:cxnLst/>
            <a:rect l="l" t="t" r="r" b="b"/>
            <a:pathLst>
              <a:path w="3542665" h="1149350">
                <a:moveTo>
                  <a:pt x="0" y="574408"/>
                </a:moveTo>
                <a:lnTo>
                  <a:pt x="5328" y="529519"/>
                </a:lnTo>
                <a:lnTo>
                  <a:pt x="21052" y="485574"/>
                </a:lnTo>
                <a:lnTo>
                  <a:pt x="46778" y="442702"/>
                </a:lnTo>
                <a:lnTo>
                  <a:pt x="82112" y="401031"/>
                </a:lnTo>
                <a:lnTo>
                  <a:pt x="126659" y="360687"/>
                </a:lnTo>
                <a:lnTo>
                  <a:pt x="180027" y="321799"/>
                </a:lnTo>
                <a:lnTo>
                  <a:pt x="241822" y="284495"/>
                </a:lnTo>
                <a:lnTo>
                  <a:pt x="275756" y="266476"/>
                </a:lnTo>
                <a:lnTo>
                  <a:pt x="311649" y="248901"/>
                </a:lnTo>
                <a:lnTo>
                  <a:pt x="349452" y="231786"/>
                </a:lnTo>
                <a:lnTo>
                  <a:pt x="389116" y="215146"/>
                </a:lnTo>
                <a:lnTo>
                  <a:pt x="430591" y="198998"/>
                </a:lnTo>
                <a:lnTo>
                  <a:pt x="473828" y="183358"/>
                </a:lnTo>
                <a:lnTo>
                  <a:pt x="518779" y="168241"/>
                </a:lnTo>
                <a:lnTo>
                  <a:pt x="565393" y="153664"/>
                </a:lnTo>
                <a:lnTo>
                  <a:pt x="613621" y="139642"/>
                </a:lnTo>
                <a:lnTo>
                  <a:pt x="663415" y="126192"/>
                </a:lnTo>
                <a:lnTo>
                  <a:pt x="714725" y="113329"/>
                </a:lnTo>
                <a:lnTo>
                  <a:pt x="767502" y="101069"/>
                </a:lnTo>
                <a:lnTo>
                  <a:pt x="821696" y="89429"/>
                </a:lnTo>
                <a:lnTo>
                  <a:pt x="877259" y="78424"/>
                </a:lnTo>
                <a:lnTo>
                  <a:pt x="934141" y="68070"/>
                </a:lnTo>
                <a:lnTo>
                  <a:pt x="992293" y="58384"/>
                </a:lnTo>
                <a:lnTo>
                  <a:pt x="1051666" y="49380"/>
                </a:lnTo>
                <a:lnTo>
                  <a:pt x="1112211" y="41076"/>
                </a:lnTo>
                <a:lnTo>
                  <a:pt x="1173878" y="33487"/>
                </a:lnTo>
                <a:lnTo>
                  <a:pt x="1236618" y="26629"/>
                </a:lnTo>
                <a:lnTo>
                  <a:pt x="1300382" y="20518"/>
                </a:lnTo>
                <a:lnTo>
                  <a:pt x="1365121" y="15170"/>
                </a:lnTo>
                <a:lnTo>
                  <a:pt x="1430786" y="10601"/>
                </a:lnTo>
                <a:lnTo>
                  <a:pt x="1497327" y="6827"/>
                </a:lnTo>
                <a:lnTo>
                  <a:pt x="1564694" y="3864"/>
                </a:lnTo>
                <a:lnTo>
                  <a:pt x="1632840" y="1728"/>
                </a:lnTo>
                <a:lnTo>
                  <a:pt x="1701715" y="434"/>
                </a:lnTo>
                <a:lnTo>
                  <a:pt x="1771269" y="0"/>
                </a:lnTo>
                <a:lnTo>
                  <a:pt x="1840822" y="434"/>
                </a:lnTo>
                <a:lnTo>
                  <a:pt x="1909697" y="1728"/>
                </a:lnTo>
                <a:lnTo>
                  <a:pt x="1977843" y="3864"/>
                </a:lnTo>
                <a:lnTo>
                  <a:pt x="2045210" y="6827"/>
                </a:lnTo>
                <a:lnTo>
                  <a:pt x="2111751" y="10601"/>
                </a:lnTo>
                <a:lnTo>
                  <a:pt x="2177416" y="15170"/>
                </a:lnTo>
                <a:lnTo>
                  <a:pt x="2242155" y="20518"/>
                </a:lnTo>
                <a:lnTo>
                  <a:pt x="2305919" y="26629"/>
                </a:lnTo>
                <a:lnTo>
                  <a:pt x="2368659" y="33487"/>
                </a:lnTo>
                <a:lnTo>
                  <a:pt x="2430326" y="41076"/>
                </a:lnTo>
                <a:lnTo>
                  <a:pt x="2490871" y="49380"/>
                </a:lnTo>
                <a:lnTo>
                  <a:pt x="2550244" y="58384"/>
                </a:lnTo>
                <a:lnTo>
                  <a:pt x="2608396" y="68070"/>
                </a:lnTo>
                <a:lnTo>
                  <a:pt x="2665278" y="78424"/>
                </a:lnTo>
                <a:lnTo>
                  <a:pt x="2720841" y="89429"/>
                </a:lnTo>
                <a:lnTo>
                  <a:pt x="2775035" y="101069"/>
                </a:lnTo>
                <a:lnTo>
                  <a:pt x="2827812" y="113329"/>
                </a:lnTo>
                <a:lnTo>
                  <a:pt x="2879122" y="126192"/>
                </a:lnTo>
                <a:lnTo>
                  <a:pt x="2928916" y="139642"/>
                </a:lnTo>
                <a:lnTo>
                  <a:pt x="2977144" y="153664"/>
                </a:lnTo>
                <a:lnTo>
                  <a:pt x="3023758" y="168241"/>
                </a:lnTo>
                <a:lnTo>
                  <a:pt x="3068709" y="183358"/>
                </a:lnTo>
                <a:lnTo>
                  <a:pt x="3111946" y="198998"/>
                </a:lnTo>
                <a:lnTo>
                  <a:pt x="3153421" y="215146"/>
                </a:lnTo>
                <a:lnTo>
                  <a:pt x="3193085" y="231786"/>
                </a:lnTo>
                <a:lnTo>
                  <a:pt x="3230888" y="248901"/>
                </a:lnTo>
                <a:lnTo>
                  <a:pt x="3266781" y="266476"/>
                </a:lnTo>
                <a:lnTo>
                  <a:pt x="3300715" y="284495"/>
                </a:lnTo>
                <a:lnTo>
                  <a:pt x="3362510" y="321799"/>
                </a:lnTo>
                <a:lnTo>
                  <a:pt x="3415878" y="360687"/>
                </a:lnTo>
                <a:lnTo>
                  <a:pt x="3460425" y="401031"/>
                </a:lnTo>
                <a:lnTo>
                  <a:pt x="3495759" y="442702"/>
                </a:lnTo>
                <a:lnTo>
                  <a:pt x="3521485" y="485574"/>
                </a:lnTo>
                <a:lnTo>
                  <a:pt x="3537209" y="529519"/>
                </a:lnTo>
                <a:lnTo>
                  <a:pt x="3542538" y="574408"/>
                </a:lnTo>
                <a:lnTo>
                  <a:pt x="3541197" y="596973"/>
                </a:lnTo>
                <a:lnTo>
                  <a:pt x="3537209" y="619306"/>
                </a:lnTo>
                <a:lnTo>
                  <a:pt x="3521485" y="663247"/>
                </a:lnTo>
                <a:lnTo>
                  <a:pt x="3495759" y="706115"/>
                </a:lnTo>
                <a:lnTo>
                  <a:pt x="3460425" y="747783"/>
                </a:lnTo>
                <a:lnTo>
                  <a:pt x="3415878" y="788123"/>
                </a:lnTo>
                <a:lnTo>
                  <a:pt x="3362510" y="827008"/>
                </a:lnTo>
                <a:lnTo>
                  <a:pt x="3300715" y="864309"/>
                </a:lnTo>
                <a:lnTo>
                  <a:pt x="3266781" y="882326"/>
                </a:lnTo>
                <a:lnTo>
                  <a:pt x="3230888" y="899900"/>
                </a:lnTo>
                <a:lnTo>
                  <a:pt x="3193085" y="917013"/>
                </a:lnTo>
                <a:lnTo>
                  <a:pt x="3153421" y="933651"/>
                </a:lnTo>
                <a:lnTo>
                  <a:pt x="3111946" y="949798"/>
                </a:lnTo>
                <a:lnTo>
                  <a:pt x="3068709" y="965437"/>
                </a:lnTo>
                <a:lnTo>
                  <a:pt x="3023758" y="980552"/>
                </a:lnTo>
                <a:lnTo>
                  <a:pt x="2977144" y="995128"/>
                </a:lnTo>
                <a:lnTo>
                  <a:pt x="2928916" y="1009149"/>
                </a:lnTo>
                <a:lnTo>
                  <a:pt x="2879122" y="1022598"/>
                </a:lnTo>
                <a:lnTo>
                  <a:pt x="2827812" y="1035460"/>
                </a:lnTo>
                <a:lnTo>
                  <a:pt x="2775035" y="1047718"/>
                </a:lnTo>
                <a:lnTo>
                  <a:pt x="2720841" y="1059357"/>
                </a:lnTo>
                <a:lnTo>
                  <a:pt x="2665278" y="1070361"/>
                </a:lnTo>
                <a:lnTo>
                  <a:pt x="2608396" y="1080714"/>
                </a:lnTo>
                <a:lnTo>
                  <a:pt x="2550244" y="1090399"/>
                </a:lnTo>
                <a:lnTo>
                  <a:pt x="2490871" y="1099402"/>
                </a:lnTo>
                <a:lnTo>
                  <a:pt x="2430326" y="1107705"/>
                </a:lnTo>
                <a:lnTo>
                  <a:pt x="2368659" y="1115294"/>
                </a:lnTo>
                <a:lnTo>
                  <a:pt x="2305919" y="1122151"/>
                </a:lnTo>
                <a:lnTo>
                  <a:pt x="2242155" y="1128261"/>
                </a:lnTo>
                <a:lnTo>
                  <a:pt x="2177416" y="1133609"/>
                </a:lnTo>
                <a:lnTo>
                  <a:pt x="2111751" y="1138177"/>
                </a:lnTo>
                <a:lnTo>
                  <a:pt x="2045210" y="1141951"/>
                </a:lnTo>
                <a:lnTo>
                  <a:pt x="1977843" y="1144914"/>
                </a:lnTo>
                <a:lnTo>
                  <a:pt x="1909697" y="1147050"/>
                </a:lnTo>
                <a:lnTo>
                  <a:pt x="1840822" y="1148343"/>
                </a:lnTo>
                <a:lnTo>
                  <a:pt x="1771269" y="1148778"/>
                </a:lnTo>
                <a:lnTo>
                  <a:pt x="1701715" y="1148343"/>
                </a:lnTo>
                <a:lnTo>
                  <a:pt x="1632840" y="1147050"/>
                </a:lnTo>
                <a:lnTo>
                  <a:pt x="1564694" y="1144914"/>
                </a:lnTo>
                <a:lnTo>
                  <a:pt x="1497327" y="1141951"/>
                </a:lnTo>
                <a:lnTo>
                  <a:pt x="1430786" y="1138177"/>
                </a:lnTo>
                <a:lnTo>
                  <a:pt x="1365121" y="1133609"/>
                </a:lnTo>
                <a:lnTo>
                  <a:pt x="1300382" y="1128261"/>
                </a:lnTo>
                <a:lnTo>
                  <a:pt x="1236618" y="1122151"/>
                </a:lnTo>
                <a:lnTo>
                  <a:pt x="1173878" y="1115294"/>
                </a:lnTo>
                <a:lnTo>
                  <a:pt x="1112211" y="1107705"/>
                </a:lnTo>
                <a:lnTo>
                  <a:pt x="1051666" y="1099402"/>
                </a:lnTo>
                <a:lnTo>
                  <a:pt x="992293" y="1090399"/>
                </a:lnTo>
                <a:lnTo>
                  <a:pt x="934141" y="1080714"/>
                </a:lnTo>
                <a:lnTo>
                  <a:pt x="877259" y="1070361"/>
                </a:lnTo>
                <a:lnTo>
                  <a:pt x="821696" y="1059357"/>
                </a:lnTo>
                <a:lnTo>
                  <a:pt x="767502" y="1047718"/>
                </a:lnTo>
                <a:lnTo>
                  <a:pt x="714725" y="1035460"/>
                </a:lnTo>
                <a:lnTo>
                  <a:pt x="663415" y="1022598"/>
                </a:lnTo>
                <a:lnTo>
                  <a:pt x="613621" y="1009149"/>
                </a:lnTo>
                <a:lnTo>
                  <a:pt x="565393" y="995128"/>
                </a:lnTo>
                <a:lnTo>
                  <a:pt x="518779" y="980552"/>
                </a:lnTo>
                <a:lnTo>
                  <a:pt x="473828" y="965437"/>
                </a:lnTo>
                <a:lnTo>
                  <a:pt x="430591" y="949798"/>
                </a:lnTo>
                <a:lnTo>
                  <a:pt x="389116" y="933651"/>
                </a:lnTo>
                <a:lnTo>
                  <a:pt x="349452" y="917013"/>
                </a:lnTo>
                <a:lnTo>
                  <a:pt x="311649" y="899900"/>
                </a:lnTo>
                <a:lnTo>
                  <a:pt x="275756" y="882326"/>
                </a:lnTo>
                <a:lnTo>
                  <a:pt x="241822" y="864309"/>
                </a:lnTo>
                <a:lnTo>
                  <a:pt x="180027" y="827008"/>
                </a:lnTo>
                <a:lnTo>
                  <a:pt x="126659" y="788123"/>
                </a:lnTo>
                <a:lnTo>
                  <a:pt x="82112" y="747783"/>
                </a:lnTo>
                <a:lnTo>
                  <a:pt x="46778" y="706115"/>
                </a:lnTo>
                <a:lnTo>
                  <a:pt x="21052" y="663247"/>
                </a:lnTo>
                <a:lnTo>
                  <a:pt x="5328" y="619306"/>
                </a:lnTo>
                <a:lnTo>
                  <a:pt x="0" y="574420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707121" y="1892934"/>
            <a:ext cx="3672204" cy="636905"/>
          </a:xfrm>
          <a:custGeom>
            <a:avLst/>
            <a:gdLst/>
            <a:ahLst/>
            <a:cxnLst/>
            <a:rect l="l" t="t" r="r" b="b"/>
            <a:pathLst>
              <a:path w="3672204" h="636905">
                <a:moveTo>
                  <a:pt x="0" y="318515"/>
                </a:moveTo>
                <a:lnTo>
                  <a:pt x="13604" y="279547"/>
                </a:lnTo>
                <a:lnTo>
                  <a:pt x="53355" y="241978"/>
                </a:lnTo>
                <a:lnTo>
                  <a:pt x="93593" y="217846"/>
                </a:lnTo>
                <a:lnTo>
                  <a:pt x="144272" y="194542"/>
                </a:lnTo>
                <a:lnTo>
                  <a:pt x="204917" y="172146"/>
                </a:lnTo>
                <a:lnTo>
                  <a:pt x="275056" y="150742"/>
                </a:lnTo>
                <a:lnTo>
                  <a:pt x="313539" y="140437"/>
                </a:lnTo>
                <a:lnTo>
                  <a:pt x="354218" y="130411"/>
                </a:lnTo>
                <a:lnTo>
                  <a:pt x="397034" y="120674"/>
                </a:lnTo>
                <a:lnTo>
                  <a:pt x="441929" y="111235"/>
                </a:lnTo>
                <a:lnTo>
                  <a:pt x="488843" y="102106"/>
                </a:lnTo>
                <a:lnTo>
                  <a:pt x="537718" y="93297"/>
                </a:lnTo>
                <a:lnTo>
                  <a:pt x="588493" y="84817"/>
                </a:lnTo>
                <a:lnTo>
                  <a:pt x="641111" y="76678"/>
                </a:lnTo>
                <a:lnTo>
                  <a:pt x="695512" y="68888"/>
                </a:lnTo>
                <a:lnTo>
                  <a:pt x="751636" y="61459"/>
                </a:lnTo>
                <a:lnTo>
                  <a:pt x="809426" y="54401"/>
                </a:lnTo>
                <a:lnTo>
                  <a:pt x="868822" y="47724"/>
                </a:lnTo>
                <a:lnTo>
                  <a:pt x="929764" y="41439"/>
                </a:lnTo>
                <a:lnTo>
                  <a:pt x="992195" y="35555"/>
                </a:lnTo>
                <a:lnTo>
                  <a:pt x="1056054" y="30083"/>
                </a:lnTo>
                <a:lnTo>
                  <a:pt x="1121283" y="25032"/>
                </a:lnTo>
                <a:lnTo>
                  <a:pt x="1187822" y="20415"/>
                </a:lnTo>
                <a:lnTo>
                  <a:pt x="1255613" y="16239"/>
                </a:lnTo>
                <a:lnTo>
                  <a:pt x="1324596" y="12517"/>
                </a:lnTo>
                <a:lnTo>
                  <a:pt x="1394714" y="9257"/>
                </a:lnTo>
                <a:lnTo>
                  <a:pt x="1465905" y="6471"/>
                </a:lnTo>
                <a:lnTo>
                  <a:pt x="1538112" y="4169"/>
                </a:lnTo>
                <a:lnTo>
                  <a:pt x="1611275" y="2360"/>
                </a:lnTo>
                <a:lnTo>
                  <a:pt x="1685335" y="1055"/>
                </a:lnTo>
                <a:lnTo>
                  <a:pt x="1760234" y="265"/>
                </a:lnTo>
                <a:lnTo>
                  <a:pt x="1835911" y="0"/>
                </a:lnTo>
                <a:lnTo>
                  <a:pt x="1911580" y="265"/>
                </a:lnTo>
                <a:lnTo>
                  <a:pt x="1986470" y="1055"/>
                </a:lnTo>
                <a:lnTo>
                  <a:pt x="2060522" y="2360"/>
                </a:lnTo>
                <a:lnTo>
                  <a:pt x="2133677" y="4169"/>
                </a:lnTo>
                <a:lnTo>
                  <a:pt x="2205876" y="6471"/>
                </a:lnTo>
                <a:lnTo>
                  <a:pt x="2277060" y="9257"/>
                </a:lnTo>
                <a:lnTo>
                  <a:pt x="2347171" y="12517"/>
                </a:lnTo>
                <a:lnTo>
                  <a:pt x="2416148" y="16239"/>
                </a:lnTo>
                <a:lnTo>
                  <a:pt x="2483933" y="20415"/>
                </a:lnTo>
                <a:lnTo>
                  <a:pt x="2550467" y="25032"/>
                </a:lnTo>
                <a:lnTo>
                  <a:pt x="2615691" y="30083"/>
                </a:lnTo>
                <a:lnTo>
                  <a:pt x="2679545" y="35555"/>
                </a:lnTo>
                <a:lnTo>
                  <a:pt x="2741971" y="41439"/>
                </a:lnTo>
                <a:lnTo>
                  <a:pt x="2802909" y="47724"/>
                </a:lnTo>
                <a:lnTo>
                  <a:pt x="2862301" y="54401"/>
                </a:lnTo>
                <a:lnTo>
                  <a:pt x="2920087" y="61459"/>
                </a:lnTo>
                <a:lnTo>
                  <a:pt x="2976209" y="68888"/>
                </a:lnTo>
                <a:lnTo>
                  <a:pt x="3030606" y="76678"/>
                </a:lnTo>
                <a:lnTo>
                  <a:pt x="3083221" y="84817"/>
                </a:lnTo>
                <a:lnTo>
                  <a:pt x="3133994" y="93297"/>
                </a:lnTo>
                <a:lnTo>
                  <a:pt x="3182866" y="102106"/>
                </a:lnTo>
                <a:lnTo>
                  <a:pt x="3229779" y="111235"/>
                </a:lnTo>
                <a:lnTo>
                  <a:pt x="3274672" y="120674"/>
                </a:lnTo>
                <a:lnTo>
                  <a:pt x="3317486" y="130411"/>
                </a:lnTo>
                <a:lnTo>
                  <a:pt x="3358164" y="140437"/>
                </a:lnTo>
                <a:lnTo>
                  <a:pt x="3396645" y="150742"/>
                </a:lnTo>
                <a:lnTo>
                  <a:pt x="3466783" y="172146"/>
                </a:lnTo>
                <a:lnTo>
                  <a:pt x="3527426" y="194542"/>
                </a:lnTo>
                <a:lnTo>
                  <a:pt x="3578104" y="217846"/>
                </a:lnTo>
                <a:lnTo>
                  <a:pt x="3618342" y="241978"/>
                </a:lnTo>
                <a:lnTo>
                  <a:pt x="3647668" y="266855"/>
                </a:lnTo>
                <a:lnTo>
                  <a:pt x="3670165" y="305387"/>
                </a:lnTo>
                <a:lnTo>
                  <a:pt x="3671697" y="318515"/>
                </a:lnTo>
                <a:lnTo>
                  <a:pt x="3670165" y="331634"/>
                </a:lnTo>
                <a:lnTo>
                  <a:pt x="3665611" y="344618"/>
                </a:lnTo>
                <a:lnTo>
                  <a:pt x="3634398" y="382661"/>
                </a:lnTo>
                <a:lnTo>
                  <a:pt x="3599557" y="407162"/>
                </a:lnTo>
                <a:lnTo>
                  <a:pt x="3554040" y="430878"/>
                </a:lnTo>
                <a:lnTo>
                  <a:pt x="3498321" y="453727"/>
                </a:lnTo>
                <a:lnTo>
                  <a:pt x="3432871" y="475628"/>
                </a:lnTo>
                <a:lnTo>
                  <a:pt x="3358164" y="496498"/>
                </a:lnTo>
                <a:lnTo>
                  <a:pt x="3317486" y="506520"/>
                </a:lnTo>
                <a:lnTo>
                  <a:pt x="3274672" y="516254"/>
                </a:lnTo>
                <a:lnTo>
                  <a:pt x="3229779" y="525690"/>
                </a:lnTo>
                <a:lnTo>
                  <a:pt x="3182866" y="534816"/>
                </a:lnTo>
                <a:lnTo>
                  <a:pt x="3133994" y="543623"/>
                </a:lnTo>
                <a:lnTo>
                  <a:pt x="3083221" y="552100"/>
                </a:lnTo>
                <a:lnTo>
                  <a:pt x="3030606" y="560238"/>
                </a:lnTo>
                <a:lnTo>
                  <a:pt x="2976209" y="568026"/>
                </a:lnTo>
                <a:lnTo>
                  <a:pt x="2920087" y="575453"/>
                </a:lnTo>
                <a:lnTo>
                  <a:pt x="2862301" y="582509"/>
                </a:lnTo>
                <a:lnTo>
                  <a:pt x="2802909" y="589185"/>
                </a:lnTo>
                <a:lnTo>
                  <a:pt x="2741971" y="595470"/>
                </a:lnTo>
                <a:lnTo>
                  <a:pt x="2679545" y="601353"/>
                </a:lnTo>
                <a:lnTo>
                  <a:pt x="2615691" y="606824"/>
                </a:lnTo>
                <a:lnTo>
                  <a:pt x="2550467" y="611874"/>
                </a:lnTo>
                <a:lnTo>
                  <a:pt x="2483933" y="616491"/>
                </a:lnTo>
                <a:lnTo>
                  <a:pt x="2416148" y="620666"/>
                </a:lnTo>
                <a:lnTo>
                  <a:pt x="2347171" y="624388"/>
                </a:lnTo>
                <a:lnTo>
                  <a:pt x="2277060" y="627647"/>
                </a:lnTo>
                <a:lnTo>
                  <a:pt x="2205876" y="630433"/>
                </a:lnTo>
                <a:lnTo>
                  <a:pt x="2133677" y="632735"/>
                </a:lnTo>
                <a:lnTo>
                  <a:pt x="2060522" y="634544"/>
                </a:lnTo>
                <a:lnTo>
                  <a:pt x="1986470" y="635849"/>
                </a:lnTo>
                <a:lnTo>
                  <a:pt x="1911580" y="636639"/>
                </a:lnTo>
                <a:lnTo>
                  <a:pt x="1835911" y="636904"/>
                </a:lnTo>
                <a:lnTo>
                  <a:pt x="1760234" y="636639"/>
                </a:lnTo>
                <a:lnTo>
                  <a:pt x="1685335" y="635849"/>
                </a:lnTo>
                <a:lnTo>
                  <a:pt x="1611275" y="634544"/>
                </a:lnTo>
                <a:lnTo>
                  <a:pt x="1538112" y="632735"/>
                </a:lnTo>
                <a:lnTo>
                  <a:pt x="1465905" y="630433"/>
                </a:lnTo>
                <a:lnTo>
                  <a:pt x="1394714" y="627647"/>
                </a:lnTo>
                <a:lnTo>
                  <a:pt x="1324596" y="624388"/>
                </a:lnTo>
                <a:lnTo>
                  <a:pt x="1255613" y="620666"/>
                </a:lnTo>
                <a:lnTo>
                  <a:pt x="1187822" y="616491"/>
                </a:lnTo>
                <a:lnTo>
                  <a:pt x="1121282" y="611874"/>
                </a:lnTo>
                <a:lnTo>
                  <a:pt x="1056054" y="606824"/>
                </a:lnTo>
                <a:lnTo>
                  <a:pt x="992195" y="601353"/>
                </a:lnTo>
                <a:lnTo>
                  <a:pt x="929764" y="595470"/>
                </a:lnTo>
                <a:lnTo>
                  <a:pt x="868822" y="589185"/>
                </a:lnTo>
                <a:lnTo>
                  <a:pt x="809426" y="582509"/>
                </a:lnTo>
                <a:lnTo>
                  <a:pt x="751636" y="575453"/>
                </a:lnTo>
                <a:lnTo>
                  <a:pt x="695512" y="568026"/>
                </a:lnTo>
                <a:lnTo>
                  <a:pt x="641111" y="560238"/>
                </a:lnTo>
                <a:lnTo>
                  <a:pt x="588493" y="552100"/>
                </a:lnTo>
                <a:lnTo>
                  <a:pt x="537717" y="543623"/>
                </a:lnTo>
                <a:lnTo>
                  <a:pt x="488843" y="534816"/>
                </a:lnTo>
                <a:lnTo>
                  <a:pt x="441929" y="525690"/>
                </a:lnTo>
                <a:lnTo>
                  <a:pt x="397034" y="516254"/>
                </a:lnTo>
                <a:lnTo>
                  <a:pt x="354218" y="506520"/>
                </a:lnTo>
                <a:lnTo>
                  <a:pt x="313539" y="496498"/>
                </a:lnTo>
                <a:lnTo>
                  <a:pt x="275056" y="486197"/>
                </a:lnTo>
                <a:lnTo>
                  <a:pt x="204917" y="464801"/>
                </a:lnTo>
                <a:lnTo>
                  <a:pt x="144271" y="442416"/>
                </a:lnTo>
                <a:lnTo>
                  <a:pt x="93593" y="419123"/>
                </a:lnTo>
                <a:lnTo>
                  <a:pt x="53355" y="395004"/>
                </a:lnTo>
                <a:lnTo>
                  <a:pt x="24028" y="370142"/>
                </a:lnTo>
                <a:lnTo>
                  <a:pt x="1531" y="331634"/>
                </a:lnTo>
                <a:lnTo>
                  <a:pt x="0" y="318515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144266" y="3754246"/>
            <a:ext cx="4558665" cy="622935"/>
          </a:xfrm>
          <a:custGeom>
            <a:avLst/>
            <a:gdLst/>
            <a:ahLst/>
            <a:cxnLst/>
            <a:rect l="l" t="t" r="r" b="b"/>
            <a:pathLst>
              <a:path w="4558665" h="622935">
                <a:moveTo>
                  <a:pt x="0" y="311531"/>
                </a:moveTo>
                <a:lnTo>
                  <a:pt x="20809" y="269251"/>
                </a:lnTo>
                <a:lnTo>
                  <a:pt x="62688" y="238657"/>
                </a:lnTo>
                <a:lnTo>
                  <a:pt x="102481" y="218879"/>
                </a:lnTo>
                <a:lnTo>
                  <a:pt x="151377" y="199650"/>
                </a:lnTo>
                <a:lnTo>
                  <a:pt x="209037" y="181016"/>
                </a:lnTo>
                <a:lnTo>
                  <a:pt x="275121" y="163023"/>
                </a:lnTo>
                <a:lnTo>
                  <a:pt x="349289" y="145717"/>
                </a:lnTo>
                <a:lnTo>
                  <a:pt x="389298" y="137337"/>
                </a:lnTo>
                <a:lnTo>
                  <a:pt x="431201" y="129146"/>
                </a:lnTo>
                <a:lnTo>
                  <a:pt x="474956" y="121150"/>
                </a:lnTo>
                <a:lnTo>
                  <a:pt x="520519" y="113355"/>
                </a:lnTo>
                <a:lnTo>
                  <a:pt x="567849" y="105767"/>
                </a:lnTo>
                <a:lnTo>
                  <a:pt x="616903" y="98391"/>
                </a:lnTo>
                <a:lnTo>
                  <a:pt x="667639" y="91233"/>
                </a:lnTo>
                <a:lnTo>
                  <a:pt x="720013" y="84300"/>
                </a:lnTo>
                <a:lnTo>
                  <a:pt x="773984" y="77596"/>
                </a:lnTo>
                <a:lnTo>
                  <a:pt x="829509" y="71128"/>
                </a:lnTo>
                <a:lnTo>
                  <a:pt x="886547" y="64901"/>
                </a:lnTo>
                <a:lnTo>
                  <a:pt x="945053" y="58922"/>
                </a:lnTo>
                <a:lnTo>
                  <a:pt x="1004986" y="53196"/>
                </a:lnTo>
                <a:lnTo>
                  <a:pt x="1066304" y="47728"/>
                </a:lnTo>
                <a:lnTo>
                  <a:pt x="1128964" y="42526"/>
                </a:lnTo>
                <a:lnTo>
                  <a:pt x="1192923" y="37593"/>
                </a:lnTo>
                <a:lnTo>
                  <a:pt x="1258139" y="32937"/>
                </a:lnTo>
                <a:lnTo>
                  <a:pt x="1324570" y="28563"/>
                </a:lnTo>
                <a:lnTo>
                  <a:pt x="1392173" y="24477"/>
                </a:lnTo>
                <a:lnTo>
                  <a:pt x="1460906" y="20684"/>
                </a:lnTo>
                <a:lnTo>
                  <a:pt x="1530727" y="17191"/>
                </a:lnTo>
                <a:lnTo>
                  <a:pt x="1601592" y="14003"/>
                </a:lnTo>
                <a:lnTo>
                  <a:pt x="1673460" y="11126"/>
                </a:lnTo>
                <a:lnTo>
                  <a:pt x="1746287" y="8565"/>
                </a:lnTo>
                <a:lnTo>
                  <a:pt x="1820033" y="6327"/>
                </a:lnTo>
                <a:lnTo>
                  <a:pt x="1894653" y="4418"/>
                </a:lnTo>
                <a:lnTo>
                  <a:pt x="1970106" y="2843"/>
                </a:lnTo>
                <a:lnTo>
                  <a:pt x="2046349" y="1608"/>
                </a:lnTo>
                <a:lnTo>
                  <a:pt x="2123340" y="718"/>
                </a:lnTo>
                <a:lnTo>
                  <a:pt x="2201036" y="180"/>
                </a:lnTo>
                <a:lnTo>
                  <a:pt x="2279396" y="0"/>
                </a:lnTo>
                <a:lnTo>
                  <a:pt x="2357755" y="180"/>
                </a:lnTo>
                <a:lnTo>
                  <a:pt x="2435450" y="718"/>
                </a:lnTo>
                <a:lnTo>
                  <a:pt x="2512441" y="1608"/>
                </a:lnTo>
                <a:lnTo>
                  <a:pt x="2588683" y="2843"/>
                </a:lnTo>
                <a:lnTo>
                  <a:pt x="2664134" y="4418"/>
                </a:lnTo>
                <a:lnTo>
                  <a:pt x="2738753" y="6327"/>
                </a:lnTo>
                <a:lnTo>
                  <a:pt x="2812496" y="8565"/>
                </a:lnTo>
                <a:lnTo>
                  <a:pt x="2885322" y="11126"/>
                </a:lnTo>
                <a:lnTo>
                  <a:pt x="2957187" y="14003"/>
                </a:lnTo>
                <a:lnTo>
                  <a:pt x="3028050" y="17191"/>
                </a:lnTo>
                <a:lnTo>
                  <a:pt x="3097868" y="20684"/>
                </a:lnTo>
                <a:lnTo>
                  <a:pt x="3166598" y="24477"/>
                </a:lnTo>
                <a:lnTo>
                  <a:pt x="3234198" y="28563"/>
                </a:lnTo>
                <a:lnTo>
                  <a:pt x="3300626" y="32937"/>
                </a:lnTo>
                <a:lnTo>
                  <a:pt x="3365839" y="37593"/>
                </a:lnTo>
                <a:lnTo>
                  <a:pt x="3429794" y="42526"/>
                </a:lnTo>
                <a:lnTo>
                  <a:pt x="3492451" y="47728"/>
                </a:lnTo>
                <a:lnTo>
                  <a:pt x="3553765" y="53196"/>
                </a:lnTo>
                <a:lnTo>
                  <a:pt x="3613694" y="58922"/>
                </a:lnTo>
                <a:lnTo>
                  <a:pt x="3672197" y="64901"/>
                </a:lnTo>
                <a:lnTo>
                  <a:pt x="3729230" y="71128"/>
                </a:lnTo>
                <a:lnTo>
                  <a:pt x="3784751" y="77596"/>
                </a:lnTo>
                <a:lnTo>
                  <a:pt x="3838718" y="84300"/>
                </a:lnTo>
                <a:lnTo>
                  <a:pt x="3891089" y="91233"/>
                </a:lnTo>
                <a:lnTo>
                  <a:pt x="3941820" y="98391"/>
                </a:lnTo>
                <a:lnTo>
                  <a:pt x="3990870" y="105767"/>
                </a:lnTo>
                <a:lnTo>
                  <a:pt x="4038196" y="113355"/>
                </a:lnTo>
                <a:lnTo>
                  <a:pt x="4083756" y="121150"/>
                </a:lnTo>
                <a:lnTo>
                  <a:pt x="4127507" y="129146"/>
                </a:lnTo>
                <a:lnTo>
                  <a:pt x="4169406" y="137337"/>
                </a:lnTo>
                <a:lnTo>
                  <a:pt x="4209412" y="145717"/>
                </a:lnTo>
                <a:lnTo>
                  <a:pt x="4247482" y="154281"/>
                </a:lnTo>
                <a:lnTo>
                  <a:pt x="4317643" y="171936"/>
                </a:lnTo>
                <a:lnTo>
                  <a:pt x="4379551" y="190255"/>
                </a:lnTo>
                <a:lnTo>
                  <a:pt x="4432866" y="209193"/>
                </a:lnTo>
                <a:lnTo>
                  <a:pt x="4477248" y="228702"/>
                </a:lnTo>
                <a:lnTo>
                  <a:pt x="4512359" y="248737"/>
                </a:lnTo>
                <a:lnTo>
                  <a:pt x="4546897" y="279673"/>
                </a:lnTo>
                <a:lnTo>
                  <a:pt x="4558664" y="311531"/>
                </a:lnTo>
                <a:lnTo>
                  <a:pt x="4557343" y="322235"/>
                </a:lnTo>
                <a:lnTo>
                  <a:pt x="4553406" y="332848"/>
                </a:lnTo>
                <a:lnTo>
                  <a:pt x="4526331" y="364088"/>
                </a:lnTo>
                <a:lnTo>
                  <a:pt x="4477248" y="394305"/>
                </a:lnTo>
                <a:lnTo>
                  <a:pt x="4432866" y="413804"/>
                </a:lnTo>
                <a:lnTo>
                  <a:pt x="4379551" y="432732"/>
                </a:lnTo>
                <a:lnTo>
                  <a:pt x="4317643" y="451043"/>
                </a:lnTo>
                <a:lnTo>
                  <a:pt x="4247482" y="468691"/>
                </a:lnTo>
                <a:lnTo>
                  <a:pt x="4209412" y="477251"/>
                </a:lnTo>
                <a:lnTo>
                  <a:pt x="4169406" y="485628"/>
                </a:lnTo>
                <a:lnTo>
                  <a:pt x="4127507" y="493816"/>
                </a:lnTo>
                <a:lnTo>
                  <a:pt x="4083756" y="501809"/>
                </a:lnTo>
                <a:lnTo>
                  <a:pt x="4038196" y="509602"/>
                </a:lnTo>
                <a:lnTo>
                  <a:pt x="3990870" y="517188"/>
                </a:lnTo>
                <a:lnTo>
                  <a:pt x="3941820" y="524561"/>
                </a:lnTo>
                <a:lnTo>
                  <a:pt x="3891089" y="531717"/>
                </a:lnTo>
                <a:lnTo>
                  <a:pt x="3838718" y="538648"/>
                </a:lnTo>
                <a:lnTo>
                  <a:pt x="3784751" y="545350"/>
                </a:lnTo>
                <a:lnTo>
                  <a:pt x="3729230" y="551817"/>
                </a:lnTo>
                <a:lnTo>
                  <a:pt x="3672197" y="558042"/>
                </a:lnTo>
                <a:lnTo>
                  <a:pt x="3613694" y="564020"/>
                </a:lnTo>
                <a:lnTo>
                  <a:pt x="3553765" y="569745"/>
                </a:lnTo>
                <a:lnTo>
                  <a:pt x="3492451" y="575211"/>
                </a:lnTo>
                <a:lnTo>
                  <a:pt x="3429794" y="580413"/>
                </a:lnTo>
                <a:lnTo>
                  <a:pt x="3365839" y="585345"/>
                </a:lnTo>
                <a:lnTo>
                  <a:pt x="3300626" y="590000"/>
                </a:lnTo>
                <a:lnTo>
                  <a:pt x="3234198" y="594373"/>
                </a:lnTo>
                <a:lnTo>
                  <a:pt x="3166598" y="598459"/>
                </a:lnTo>
                <a:lnTo>
                  <a:pt x="3097868" y="602251"/>
                </a:lnTo>
                <a:lnTo>
                  <a:pt x="3028050" y="605744"/>
                </a:lnTo>
                <a:lnTo>
                  <a:pt x="2957187" y="608932"/>
                </a:lnTo>
                <a:lnTo>
                  <a:pt x="2885322" y="611809"/>
                </a:lnTo>
                <a:lnTo>
                  <a:pt x="2812496" y="614369"/>
                </a:lnTo>
                <a:lnTo>
                  <a:pt x="2738753" y="616607"/>
                </a:lnTo>
                <a:lnTo>
                  <a:pt x="2664134" y="618516"/>
                </a:lnTo>
                <a:lnTo>
                  <a:pt x="2588683" y="620091"/>
                </a:lnTo>
                <a:lnTo>
                  <a:pt x="2512441" y="621326"/>
                </a:lnTo>
                <a:lnTo>
                  <a:pt x="2435450" y="622216"/>
                </a:lnTo>
                <a:lnTo>
                  <a:pt x="2357755" y="622754"/>
                </a:lnTo>
                <a:lnTo>
                  <a:pt x="2279396" y="622934"/>
                </a:lnTo>
                <a:lnTo>
                  <a:pt x="2201036" y="622754"/>
                </a:lnTo>
                <a:lnTo>
                  <a:pt x="2123340" y="622216"/>
                </a:lnTo>
                <a:lnTo>
                  <a:pt x="2046349" y="621326"/>
                </a:lnTo>
                <a:lnTo>
                  <a:pt x="1970106" y="620091"/>
                </a:lnTo>
                <a:lnTo>
                  <a:pt x="1894653" y="618516"/>
                </a:lnTo>
                <a:lnTo>
                  <a:pt x="1820033" y="616607"/>
                </a:lnTo>
                <a:lnTo>
                  <a:pt x="1746287" y="614369"/>
                </a:lnTo>
                <a:lnTo>
                  <a:pt x="1673460" y="611809"/>
                </a:lnTo>
                <a:lnTo>
                  <a:pt x="1601592" y="608932"/>
                </a:lnTo>
                <a:lnTo>
                  <a:pt x="1530727" y="605744"/>
                </a:lnTo>
                <a:lnTo>
                  <a:pt x="1460906" y="602251"/>
                </a:lnTo>
                <a:lnTo>
                  <a:pt x="1392174" y="598459"/>
                </a:lnTo>
                <a:lnTo>
                  <a:pt x="1324570" y="594373"/>
                </a:lnTo>
                <a:lnTo>
                  <a:pt x="1258139" y="590000"/>
                </a:lnTo>
                <a:lnTo>
                  <a:pt x="1192923" y="585345"/>
                </a:lnTo>
                <a:lnTo>
                  <a:pt x="1128964" y="580413"/>
                </a:lnTo>
                <a:lnTo>
                  <a:pt x="1066304" y="575211"/>
                </a:lnTo>
                <a:lnTo>
                  <a:pt x="1004986" y="569745"/>
                </a:lnTo>
                <a:lnTo>
                  <a:pt x="945053" y="564020"/>
                </a:lnTo>
                <a:lnTo>
                  <a:pt x="886547" y="558042"/>
                </a:lnTo>
                <a:lnTo>
                  <a:pt x="829509" y="551817"/>
                </a:lnTo>
                <a:lnTo>
                  <a:pt x="773984" y="545350"/>
                </a:lnTo>
                <a:lnTo>
                  <a:pt x="720013" y="538648"/>
                </a:lnTo>
                <a:lnTo>
                  <a:pt x="667639" y="531717"/>
                </a:lnTo>
                <a:lnTo>
                  <a:pt x="616903" y="524561"/>
                </a:lnTo>
                <a:lnTo>
                  <a:pt x="567849" y="517188"/>
                </a:lnTo>
                <a:lnTo>
                  <a:pt x="520519" y="509602"/>
                </a:lnTo>
                <a:lnTo>
                  <a:pt x="474956" y="501809"/>
                </a:lnTo>
                <a:lnTo>
                  <a:pt x="431201" y="493816"/>
                </a:lnTo>
                <a:lnTo>
                  <a:pt x="389298" y="485628"/>
                </a:lnTo>
                <a:lnTo>
                  <a:pt x="349289" y="477251"/>
                </a:lnTo>
                <a:lnTo>
                  <a:pt x="311215" y="468691"/>
                </a:lnTo>
                <a:lnTo>
                  <a:pt x="241047" y="451043"/>
                </a:lnTo>
                <a:lnTo>
                  <a:pt x="179133" y="432732"/>
                </a:lnTo>
                <a:lnTo>
                  <a:pt x="125813" y="413804"/>
                </a:lnTo>
                <a:lnTo>
                  <a:pt x="81425" y="394305"/>
                </a:lnTo>
                <a:lnTo>
                  <a:pt x="46311" y="374282"/>
                </a:lnTo>
                <a:lnTo>
                  <a:pt x="11768" y="343366"/>
                </a:lnTo>
                <a:lnTo>
                  <a:pt x="0" y="311531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384803" y="5558916"/>
            <a:ext cx="4223385" cy="777240"/>
          </a:xfrm>
          <a:custGeom>
            <a:avLst/>
            <a:gdLst/>
            <a:ahLst/>
            <a:cxnLst/>
            <a:rect l="l" t="t" r="r" b="b"/>
            <a:pathLst>
              <a:path w="4223384" h="777239">
                <a:moveTo>
                  <a:pt x="0" y="388581"/>
                </a:moveTo>
                <a:lnTo>
                  <a:pt x="11860" y="347151"/>
                </a:lnTo>
                <a:lnTo>
                  <a:pt x="46638" y="306979"/>
                </a:lnTo>
                <a:lnTo>
                  <a:pt x="81959" y="281006"/>
                </a:lnTo>
                <a:lnTo>
                  <a:pt x="126573" y="255757"/>
                </a:lnTo>
                <a:lnTo>
                  <a:pt x="180122" y="231297"/>
                </a:lnTo>
                <a:lnTo>
                  <a:pt x="242249" y="207693"/>
                </a:lnTo>
                <a:lnTo>
                  <a:pt x="312597" y="185009"/>
                </a:lnTo>
                <a:lnTo>
                  <a:pt x="350742" y="174033"/>
                </a:lnTo>
                <a:lnTo>
                  <a:pt x="390808" y="163312"/>
                </a:lnTo>
                <a:lnTo>
                  <a:pt x="432751" y="152854"/>
                </a:lnTo>
                <a:lnTo>
                  <a:pt x="476526" y="142668"/>
                </a:lnTo>
                <a:lnTo>
                  <a:pt x="522087" y="132761"/>
                </a:lnTo>
                <a:lnTo>
                  <a:pt x="569392" y="123142"/>
                </a:lnTo>
                <a:lnTo>
                  <a:pt x="618394" y="113818"/>
                </a:lnTo>
                <a:lnTo>
                  <a:pt x="669050" y="104800"/>
                </a:lnTo>
                <a:lnTo>
                  <a:pt x="721314" y="96093"/>
                </a:lnTo>
                <a:lnTo>
                  <a:pt x="775142" y="87707"/>
                </a:lnTo>
                <a:lnTo>
                  <a:pt x="830490" y="79651"/>
                </a:lnTo>
                <a:lnTo>
                  <a:pt x="887312" y="71931"/>
                </a:lnTo>
                <a:lnTo>
                  <a:pt x="945564" y="64557"/>
                </a:lnTo>
                <a:lnTo>
                  <a:pt x="1005202" y="57536"/>
                </a:lnTo>
                <a:lnTo>
                  <a:pt x="1066180" y="50877"/>
                </a:lnTo>
                <a:lnTo>
                  <a:pt x="1128455" y="44588"/>
                </a:lnTo>
                <a:lnTo>
                  <a:pt x="1191981" y="38677"/>
                </a:lnTo>
                <a:lnTo>
                  <a:pt x="1256713" y="33153"/>
                </a:lnTo>
                <a:lnTo>
                  <a:pt x="1322608" y="28024"/>
                </a:lnTo>
                <a:lnTo>
                  <a:pt x="1389620" y="23297"/>
                </a:lnTo>
                <a:lnTo>
                  <a:pt x="1457704" y="18981"/>
                </a:lnTo>
                <a:lnTo>
                  <a:pt x="1526817" y="15085"/>
                </a:lnTo>
                <a:lnTo>
                  <a:pt x="1596914" y="11617"/>
                </a:lnTo>
                <a:lnTo>
                  <a:pt x="1667949" y="8584"/>
                </a:lnTo>
                <a:lnTo>
                  <a:pt x="1739878" y="5995"/>
                </a:lnTo>
                <a:lnTo>
                  <a:pt x="1812657" y="3859"/>
                </a:lnTo>
                <a:lnTo>
                  <a:pt x="1886241" y="2183"/>
                </a:lnTo>
                <a:lnTo>
                  <a:pt x="1960585" y="975"/>
                </a:lnTo>
                <a:lnTo>
                  <a:pt x="2035644" y="245"/>
                </a:lnTo>
                <a:lnTo>
                  <a:pt x="2111375" y="0"/>
                </a:lnTo>
                <a:lnTo>
                  <a:pt x="2187105" y="245"/>
                </a:lnTo>
                <a:lnTo>
                  <a:pt x="2262165" y="975"/>
                </a:lnTo>
                <a:lnTo>
                  <a:pt x="2336510" y="2183"/>
                </a:lnTo>
                <a:lnTo>
                  <a:pt x="2410095" y="3859"/>
                </a:lnTo>
                <a:lnTo>
                  <a:pt x="2482875" y="5995"/>
                </a:lnTo>
                <a:lnTo>
                  <a:pt x="2554806" y="8584"/>
                </a:lnTo>
                <a:lnTo>
                  <a:pt x="2625843" y="11617"/>
                </a:lnTo>
                <a:lnTo>
                  <a:pt x="2695942" y="15085"/>
                </a:lnTo>
                <a:lnTo>
                  <a:pt x="2765057" y="18981"/>
                </a:lnTo>
                <a:lnTo>
                  <a:pt x="2833145" y="23297"/>
                </a:lnTo>
                <a:lnTo>
                  <a:pt x="2900160" y="28024"/>
                </a:lnTo>
                <a:lnTo>
                  <a:pt x="2966057" y="33153"/>
                </a:lnTo>
                <a:lnTo>
                  <a:pt x="3030793" y="38677"/>
                </a:lnTo>
                <a:lnTo>
                  <a:pt x="3094322" y="44588"/>
                </a:lnTo>
                <a:lnTo>
                  <a:pt x="3156600" y="50877"/>
                </a:lnTo>
                <a:lnTo>
                  <a:pt x="3217582" y="57536"/>
                </a:lnTo>
                <a:lnTo>
                  <a:pt x="3277224" y="64557"/>
                </a:lnTo>
                <a:lnTo>
                  <a:pt x="3335480" y="71931"/>
                </a:lnTo>
                <a:lnTo>
                  <a:pt x="3392306" y="79651"/>
                </a:lnTo>
                <a:lnTo>
                  <a:pt x="3447658" y="87707"/>
                </a:lnTo>
                <a:lnTo>
                  <a:pt x="3501490" y="96093"/>
                </a:lnTo>
                <a:lnTo>
                  <a:pt x="3553758" y="104800"/>
                </a:lnTo>
                <a:lnTo>
                  <a:pt x="3604418" y="113818"/>
                </a:lnTo>
                <a:lnTo>
                  <a:pt x="3653425" y="123142"/>
                </a:lnTo>
                <a:lnTo>
                  <a:pt x="3700733" y="132761"/>
                </a:lnTo>
                <a:lnTo>
                  <a:pt x="3746299" y="142668"/>
                </a:lnTo>
                <a:lnTo>
                  <a:pt x="3790078" y="152854"/>
                </a:lnTo>
                <a:lnTo>
                  <a:pt x="3832025" y="163312"/>
                </a:lnTo>
                <a:lnTo>
                  <a:pt x="3872095" y="174033"/>
                </a:lnTo>
                <a:lnTo>
                  <a:pt x="3910243" y="185009"/>
                </a:lnTo>
                <a:lnTo>
                  <a:pt x="3980598" y="207693"/>
                </a:lnTo>
                <a:lnTo>
                  <a:pt x="4042732" y="231297"/>
                </a:lnTo>
                <a:lnTo>
                  <a:pt x="4096287" y="255757"/>
                </a:lnTo>
                <a:lnTo>
                  <a:pt x="4140906" y="281006"/>
                </a:lnTo>
                <a:lnTo>
                  <a:pt x="4176232" y="306979"/>
                </a:lnTo>
                <a:lnTo>
                  <a:pt x="4211014" y="347151"/>
                </a:lnTo>
                <a:lnTo>
                  <a:pt x="4222877" y="388581"/>
                </a:lnTo>
                <a:lnTo>
                  <a:pt x="4221544" y="402520"/>
                </a:lnTo>
                <a:lnTo>
                  <a:pt x="4217575" y="416335"/>
                </a:lnTo>
                <a:lnTo>
                  <a:pt x="4190299" y="456957"/>
                </a:lnTo>
                <a:lnTo>
                  <a:pt x="4159753" y="483271"/>
                </a:lnTo>
                <a:lnTo>
                  <a:pt x="4119736" y="508893"/>
                </a:lnTo>
                <a:lnTo>
                  <a:pt x="4070604" y="533758"/>
                </a:lnTo>
                <a:lnTo>
                  <a:pt x="4012715" y="557800"/>
                </a:lnTo>
                <a:lnTo>
                  <a:pt x="3946426" y="580955"/>
                </a:lnTo>
                <a:lnTo>
                  <a:pt x="3872095" y="603154"/>
                </a:lnTo>
                <a:lnTo>
                  <a:pt x="3832025" y="613876"/>
                </a:lnTo>
                <a:lnTo>
                  <a:pt x="3790078" y="624334"/>
                </a:lnTo>
                <a:lnTo>
                  <a:pt x="3746299" y="634521"/>
                </a:lnTo>
                <a:lnTo>
                  <a:pt x="3700733" y="644429"/>
                </a:lnTo>
                <a:lnTo>
                  <a:pt x="3653425" y="654048"/>
                </a:lnTo>
                <a:lnTo>
                  <a:pt x="3604418" y="663371"/>
                </a:lnTo>
                <a:lnTo>
                  <a:pt x="3553758" y="672390"/>
                </a:lnTo>
                <a:lnTo>
                  <a:pt x="3501490" y="681097"/>
                </a:lnTo>
                <a:lnTo>
                  <a:pt x="3447658" y="689483"/>
                </a:lnTo>
                <a:lnTo>
                  <a:pt x="3392306" y="697540"/>
                </a:lnTo>
                <a:lnTo>
                  <a:pt x="3335480" y="705259"/>
                </a:lnTo>
                <a:lnTo>
                  <a:pt x="3277224" y="712634"/>
                </a:lnTo>
                <a:lnTo>
                  <a:pt x="3217582" y="719654"/>
                </a:lnTo>
                <a:lnTo>
                  <a:pt x="3156600" y="726313"/>
                </a:lnTo>
                <a:lnTo>
                  <a:pt x="3094322" y="732602"/>
                </a:lnTo>
                <a:lnTo>
                  <a:pt x="3030793" y="738513"/>
                </a:lnTo>
                <a:lnTo>
                  <a:pt x="2966057" y="744037"/>
                </a:lnTo>
                <a:lnTo>
                  <a:pt x="2900160" y="749166"/>
                </a:lnTo>
                <a:lnTo>
                  <a:pt x="2833145" y="753892"/>
                </a:lnTo>
                <a:lnTo>
                  <a:pt x="2765057" y="758208"/>
                </a:lnTo>
                <a:lnTo>
                  <a:pt x="2695942" y="762104"/>
                </a:lnTo>
                <a:lnTo>
                  <a:pt x="2625843" y="765572"/>
                </a:lnTo>
                <a:lnTo>
                  <a:pt x="2554806" y="768605"/>
                </a:lnTo>
                <a:lnTo>
                  <a:pt x="2482875" y="771193"/>
                </a:lnTo>
                <a:lnTo>
                  <a:pt x="2410095" y="773330"/>
                </a:lnTo>
                <a:lnTo>
                  <a:pt x="2336510" y="775006"/>
                </a:lnTo>
                <a:lnTo>
                  <a:pt x="2262165" y="776213"/>
                </a:lnTo>
                <a:lnTo>
                  <a:pt x="2187105" y="776943"/>
                </a:lnTo>
                <a:lnTo>
                  <a:pt x="2111375" y="777189"/>
                </a:lnTo>
                <a:lnTo>
                  <a:pt x="2035644" y="776943"/>
                </a:lnTo>
                <a:lnTo>
                  <a:pt x="1960585" y="776213"/>
                </a:lnTo>
                <a:lnTo>
                  <a:pt x="1886241" y="775006"/>
                </a:lnTo>
                <a:lnTo>
                  <a:pt x="1812657" y="773330"/>
                </a:lnTo>
                <a:lnTo>
                  <a:pt x="1739878" y="771193"/>
                </a:lnTo>
                <a:lnTo>
                  <a:pt x="1667949" y="768605"/>
                </a:lnTo>
                <a:lnTo>
                  <a:pt x="1596914" y="765572"/>
                </a:lnTo>
                <a:lnTo>
                  <a:pt x="1526817" y="762104"/>
                </a:lnTo>
                <a:lnTo>
                  <a:pt x="1457704" y="758208"/>
                </a:lnTo>
                <a:lnTo>
                  <a:pt x="1389620" y="753893"/>
                </a:lnTo>
                <a:lnTo>
                  <a:pt x="1322608" y="749166"/>
                </a:lnTo>
                <a:lnTo>
                  <a:pt x="1256713" y="744037"/>
                </a:lnTo>
                <a:lnTo>
                  <a:pt x="1191981" y="738513"/>
                </a:lnTo>
                <a:lnTo>
                  <a:pt x="1128455" y="732602"/>
                </a:lnTo>
                <a:lnTo>
                  <a:pt x="1066180" y="726314"/>
                </a:lnTo>
                <a:lnTo>
                  <a:pt x="1005202" y="719655"/>
                </a:lnTo>
                <a:lnTo>
                  <a:pt x="945564" y="712634"/>
                </a:lnTo>
                <a:lnTo>
                  <a:pt x="887312" y="705260"/>
                </a:lnTo>
                <a:lnTo>
                  <a:pt x="830490" y="697540"/>
                </a:lnTo>
                <a:lnTo>
                  <a:pt x="775142" y="689484"/>
                </a:lnTo>
                <a:lnTo>
                  <a:pt x="721314" y="681098"/>
                </a:lnTo>
                <a:lnTo>
                  <a:pt x="669050" y="672392"/>
                </a:lnTo>
                <a:lnTo>
                  <a:pt x="618394" y="663373"/>
                </a:lnTo>
                <a:lnTo>
                  <a:pt x="569392" y="654050"/>
                </a:lnTo>
                <a:lnTo>
                  <a:pt x="522087" y="644431"/>
                </a:lnTo>
                <a:lnTo>
                  <a:pt x="476526" y="634524"/>
                </a:lnTo>
                <a:lnTo>
                  <a:pt x="432751" y="624337"/>
                </a:lnTo>
                <a:lnTo>
                  <a:pt x="390808" y="613879"/>
                </a:lnTo>
                <a:lnTo>
                  <a:pt x="350742" y="603158"/>
                </a:lnTo>
                <a:lnTo>
                  <a:pt x="312597" y="592181"/>
                </a:lnTo>
                <a:lnTo>
                  <a:pt x="242249" y="569497"/>
                </a:lnTo>
                <a:lnTo>
                  <a:pt x="180122" y="545891"/>
                </a:lnTo>
                <a:lnTo>
                  <a:pt x="126573" y="521430"/>
                </a:lnTo>
                <a:lnTo>
                  <a:pt x="81959" y="496179"/>
                </a:lnTo>
                <a:lnTo>
                  <a:pt x="46638" y="470205"/>
                </a:lnTo>
                <a:lnTo>
                  <a:pt x="11860" y="430029"/>
                </a:lnTo>
                <a:lnTo>
                  <a:pt x="0" y="388594"/>
                </a:lnTo>
                <a:close/>
              </a:path>
            </a:pathLst>
          </a:custGeom>
          <a:ln w="25399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793" y="161924"/>
            <a:ext cx="1762506" cy="540003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8712454" y="0"/>
            <a:ext cx="3032125" cy="796290"/>
            <a:chOff x="8712454" y="0"/>
            <a:chExt cx="3032125" cy="79629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47529" y="161924"/>
              <a:ext cx="1753616" cy="54000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12454" y="0"/>
              <a:ext cx="3032125" cy="79603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22577" y="38861"/>
            <a:ext cx="7035800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14629">
              <a:lnSpc>
                <a:spcPct val="100000"/>
              </a:lnSpc>
              <a:spcBef>
                <a:spcPts val="100"/>
              </a:spcBef>
            </a:pPr>
            <a:r>
              <a:rPr sz="3600" spc="-35" dirty="0">
                <a:solidFill>
                  <a:srgbClr val="660066"/>
                </a:solidFill>
              </a:rPr>
              <a:t>Результаты </a:t>
            </a:r>
            <a:r>
              <a:rPr sz="3600" spc="-10" dirty="0">
                <a:solidFill>
                  <a:srgbClr val="660066"/>
                </a:solidFill>
              </a:rPr>
              <a:t>выполнения </a:t>
            </a:r>
            <a:r>
              <a:rPr sz="3600" dirty="0">
                <a:solidFill>
                  <a:srgbClr val="660066"/>
                </a:solidFill>
              </a:rPr>
              <a:t>заданий </a:t>
            </a:r>
            <a:r>
              <a:rPr sz="3600" spc="5" dirty="0">
                <a:solidFill>
                  <a:srgbClr val="660066"/>
                </a:solidFill>
              </a:rPr>
              <a:t> </a:t>
            </a:r>
            <a:r>
              <a:rPr sz="3600" spc="-5" dirty="0">
                <a:solidFill>
                  <a:srgbClr val="660066"/>
                </a:solidFill>
              </a:rPr>
              <a:t>российскими</a:t>
            </a:r>
            <a:r>
              <a:rPr sz="3600" spc="-55" dirty="0">
                <a:solidFill>
                  <a:srgbClr val="660066"/>
                </a:solidFill>
              </a:rPr>
              <a:t> </a:t>
            </a:r>
            <a:r>
              <a:rPr sz="3600" dirty="0">
                <a:solidFill>
                  <a:srgbClr val="660066"/>
                </a:solidFill>
              </a:rPr>
              <a:t>учащимися</a:t>
            </a:r>
            <a:r>
              <a:rPr sz="3600" spc="-40" dirty="0">
                <a:solidFill>
                  <a:srgbClr val="660066"/>
                </a:solidFill>
              </a:rPr>
              <a:t> </a:t>
            </a:r>
            <a:r>
              <a:rPr sz="3600" spc="-5" dirty="0">
                <a:solidFill>
                  <a:srgbClr val="660066"/>
                </a:solidFill>
              </a:rPr>
              <a:t>по</a:t>
            </a:r>
            <a:r>
              <a:rPr sz="3600" spc="-50" dirty="0">
                <a:solidFill>
                  <a:srgbClr val="660066"/>
                </a:solidFill>
              </a:rPr>
              <a:t> </a:t>
            </a:r>
            <a:r>
              <a:rPr sz="3600" dirty="0">
                <a:solidFill>
                  <a:srgbClr val="660066"/>
                </a:solidFill>
              </a:rPr>
              <a:t>видам</a:t>
            </a:r>
            <a:endParaRPr sz="3600"/>
          </a:p>
          <a:p>
            <a:pPr marL="1388745">
              <a:lnSpc>
                <a:spcPct val="100000"/>
              </a:lnSpc>
            </a:pPr>
            <a:r>
              <a:rPr sz="3600" spc="-15" dirty="0">
                <a:solidFill>
                  <a:srgbClr val="660066"/>
                </a:solidFill>
              </a:rPr>
              <a:t>читательских</a:t>
            </a:r>
            <a:r>
              <a:rPr sz="3600" spc="-50" dirty="0">
                <a:solidFill>
                  <a:srgbClr val="660066"/>
                </a:solidFill>
              </a:rPr>
              <a:t> </a:t>
            </a:r>
            <a:r>
              <a:rPr sz="3600" spc="-10" dirty="0">
                <a:solidFill>
                  <a:srgbClr val="660066"/>
                </a:solidFill>
              </a:rPr>
              <a:t>умений</a:t>
            </a:r>
            <a:endParaRPr sz="3600"/>
          </a:p>
        </p:txBody>
      </p:sp>
      <p:grpSp>
        <p:nvGrpSpPr>
          <p:cNvPr id="3" name="object 3"/>
          <p:cNvGrpSpPr/>
          <p:nvPr/>
        </p:nvGrpSpPr>
        <p:grpSpPr>
          <a:xfrm>
            <a:off x="421449" y="1693379"/>
            <a:ext cx="11210925" cy="4973955"/>
            <a:chOff x="421449" y="1693379"/>
            <a:chExt cx="11210925" cy="4973955"/>
          </a:xfrm>
        </p:grpSpPr>
        <p:sp>
          <p:nvSpPr>
            <p:cNvPr id="4" name="object 4"/>
            <p:cNvSpPr/>
            <p:nvPr/>
          </p:nvSpPr>
          <p:spPr>
            <a:xfrm>
              <a:off x="421449" y="1693379"/>
              <a:ext cx="11210925" cy="4973955"/>
            </a:xfrm>
            <a:custGeom>
              <a:avLst/>
              <a:gdLst/>
              <a:ahLst/>
              <a:cxnLst/>
              <a:rect l="l" t="t" r="r" b="b"/>
              <a:pathLst>
                <a:path w="11210925" h="4973955">
                  <a:moveTo>
                    <a:pt x="11210573" y="0"/>
                  </a:moveTo>
                  <a:lnTo>
                    <a:pt x="0" y="0"/>
                  </a:lnTo>
                  <a:lnTo>
                    <a:pt x="0" y="4973644"/>
                  </a:lnTo>
                  <a:lnTo>
                    <a:pt x="11210573" y="4973644"/>
                  </a:lnTo>
                  <a:lnTo>
                    <a:pt x="112105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77829" y="5394359"/>
              <a:ext cx="420096" cy="35108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70149" y="3902265"/>
              <a:ext cx="432099" cy="184317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74471" y="3990036"/>
              <a:ext cx="420096" cy="175540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66791" y="4136319"/>
              <a:ext cx="420096" cy="160912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659111" y="3521928"/>
              <a:ext cx="420096" cy="222351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329887" y="4809224"/>
              <a:ext cx="420096" cy="93621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734210" y="3946150"/>
              <a:ext cx="420096" cy="179928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6529" y="4033921"/>
              <a:ext cx="420096" cy="171151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518849" y="3653583"/>
              <a:ext cx="420096" cy="209185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911169" y="3843752"/>
              <a:ext cx="420096" cy="190168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03488" y="3990036"/>
              <a:ext cx="420096" cy="175540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695808" y="4926251"/>
              <a:ext cx="432099" cy="81918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21725" y="5174933"/>
              <a:ext cx="324074" cy="57050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014044" y="3946150"/>
              <a:ext cx="336077" cy="179928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406364" y="4107063"/>
              <a:ext cx="336077" cy="1638377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798684" y="4165576"/>
              <a:ext cx="336077" cy="157986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191003" y="3507300"/>
              <a:ext cx="336077" cy="223814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873782" y="5028650"/>
              <a:ext cx="336077" cy="71679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266102" y="4209461"/>
              <a:ext cx="336077" cy="153597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658422" y="4048549"/>
              <a:ext cx="336077" cy="169689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050741" y="4165576"/>
              <a:ext cx="336077" cy="157986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443062" y="2746624"/>
              <a:ext cx="336077" cy="299881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137843" y="5423616"/>
              <a:ext cx="312071" cy="32182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530163" y="3931522"/>
              <a:ext cx="312071" cy="1813917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922482" y="4019292"/>
              <a:ext cx="312071" cy="172614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314802" y="4150948"/>
              <a:ext cx="312071" cy="159449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707122" y="3551185"/>
              <a:ext cx="324074" cy="2194255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389901" y="4823853"/>
              <a:ext cx="312071" cy="921587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782221" y="3960779"/>
              <a:ext cx="312071" cy="178466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174540" y="4063177"/>
              <a:ext cx="312071" cy="1682262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566860" y="3668212"/>
              <a:ext cx="324074" cy="2077228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971183" y="3858380"/>
              <a:ext cx="312071" cy="1887059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9363502" y="4019292"/>
              <a:ext cx="312071" cy="1726147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0755822" y="4955508"/>
              <a:ext cx="312071" cy="789931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1405675" y="2731874"/>
              <a:ext cx="120650" cy="2999105"/>
            </a:xfrm>
            <a:custGeom>
              <a:avLst/>
              <a:gdLst/>
              <a:ahLst/>
              <a:cxnLst/>
              <a:rect l="l" t="t" r="r" b="b"/>
              <a:pathLst>
                <a:path w="120650" h="2999104">
                  <a:moveTo>
                    <a:pt x="60013" y="2998937"/>
                  </a:moveTo>
                  <a:lnTo>
                    <a:pt x="60013" y="0"/>
                  </a:lnTo>
                </a:path>
                <a:path w="120650" h="2999104">
                  <a:moveTo>
                    <a:pt x="24005" y="2998937"/>
                  </a:moveTo>
                  <a:lnTo>
                    <a:pt x="60013" y="2998937"/>
                  </a:lnTo>
                </a:path>
                <a:path w="120650" h="2999104">
                  <a:moveTo>
                    <a:pt x="24005" y="2896538"/>
                  </a:moveTo>
                  <a:lnTo>
                    <a:pt x="60013" y="2896538"/>
                  </a:lnTo>
                </a:path>
                <a:path w="120650" h="2999104">
                  <a:moveTo>
                    <a:pt x="24005" y="2808768"/>
                  </a:moveTo>
                  <a:lnTo>
                    <a:pt x="60013" y="2808768"/>
                  </a:lnTo>
                </a:path>
                <a:path w="120650" h="2999104">
                  <a:moveTo>
                    <a:pt x="24005" y="2706369"/>
                  </a:moveTo>
                  <a:lnTo>
                    <a:pt x="60013" y="2706369"/>
                  </a:lnTo>
                </a:path>
                <a:path w="120650" h="2999104">
                  <a:moveTo>
                    <a:pt x="24005" y="2603971"/>
                  </a:moveTo>
                  <a:lnTo>
                    <a:pt x="60013" y="2603971"/>
                  </a:lnTo>
                </a:path>
                <a:path w="120650" h="2999104">
                  <a:moveTo>
                    <a:pt x="24005" y="2501572"/>
                  </a:moveTo>
                  <a:lnTo>
                    <a:pt x="60013" y="2501572"/>
                  </a:lnTo>
                </a:path>
                <a:path w="120650" h="2999104">
                  <a:moveTo>
                    <a:pt x="24005" y="2399174"/>
                  </a:moveTo>
                  <a:lnTo>
                    <a:pt x="60013" y="2399174"/>
                  </a:lnTo>
                </a:path>
                <a:path w="120650" h="2999104">
                  <a:moveTo>
                    <a:pt x="24005" y="2296775"/>
                  </a:moveTo>
                  <a:lnTo>
                    <a:pt x="60013" y="2296775"/>
                  </a:lnTo>
                </a:path>
                <a:path w="120650" h="2999104">
                  <a:moveTo>
                    <a:pt x="24005" y="2209005"/>
                  </a:moveTo>
                  <a:lnTo>
                    <a:pt x="60013" y="2209005"/>
                  </a:lnTo>
                </a:path>
                <a:path w="120650" h="2999104">
                  <a:moveTo>
                    <a:pt x="24005" y="2106606"/>
                  </a:moveTo>
                  <a:lnTo>
                    <a:pt x="60013" y="2106606"/>
                  </a:lnTo>
                </a:path>
                <a:path w="120650" h="2999104">
                  <a:moveTo>
                    <a:pt x="24005" y="2004208"/>
                  </a:moveTo>
                  <a:lnTo>
                    <a:pt x="60013" y="2004208"/>
                  </a:lnTo>
                </a:path>
                <a:path w="120650" h="2999104">
                  <a:moveTo>
                    <a:pt x="24005" y="1901809"/>
                  </a:moveTo>
                  <a:lnTo>
                    <a:pt x="60013" y="1901809"/>
                  </a:lnTo>
                </a:path>
                <a:path w="120650" h="2999104">
                  <a:moveTo>
                    <a:pt x="24005" y="1799411"/>
                  </a:moveTo>
                  <a:lnTo>
                    <a:pt x="60013" y="1799411"/>
                  </a:lnTo>
                </a:path>
                <a:path w="120650" h="2999104">
                  <a:moveTo>
                    <a:pt x="24005" y="1697012"/>
                  </a:moveTo>
                  <a:lnTo>
                    <a:pt x="60013" y="1697012"/>
                  </a:lnTo>
                </a:path>
                <a:path w="120650" h="2999104">
                  <a:moveTo>
                    <a:pt x="24005" y="1609242"/>
                  </a:moveTo>
                  <a:lnTo>
                    <a:pt x="60013" y="1609242"/>
                  </a:lnTo>
                </a:path>
                <a:path w="120650" h="2999104">
                  <a:moveTo>
                    <a:pt x="24005" y="1506843"/>
                  </a:moveTo>
                  <a:lnTo>
                    <a:pt x="60013" y="1506843"/>
                  </a:lnTo>
                </a:path>
                <a:path w="120650" h="2999104">
                  <a:moveTo>
                    <a:pt x="24005" y="1404323"/>
                  </a:moveTo>
                  <a:lnTo>
                    <a:pt x="60013" y="1404323"/>
                  </a:lnTo>
                </a:path>
                <a:path w="120650" h="2999104">
                  <a:moveTo>
                    <a:pt x="24005" y="1301924"/>
                  </a:moveTo>
                  <a:lnTo>
                    <a:pt x="60013" y="1301924"/>
                  </a:lnTo>
                </a:path>
                <a:path w="120650" h="2999104">
                  <a:moveTo>
                    <a:pt x="24005" y="1199526"/>
                  </a:moveTo>
                  <a:lnTo>
                    <a:pt x="60013" y="1199526"/>
                  </a:lnTo>
                </a:path>
                <a:path w="120650" h="2999104">
                  <a:moveTo>
                    <a:pt x="24005" y="1097127"/>
                  </a:moveTo>
                  <a:lnTo>
                    <a:pt x="60013" y="1097127"/>
                  </a:lnTo>
                </a:path>
                <a:path w="120650" h="2999104">
                  <a:moveTo>
                    <a:pt x="24005" y="1009357"/>
                  </a:moveTo>
                  <a:lnTo>
                    <a:pt x="60013" y="1009357"/>
                  </a:lnTo>
                </a:path>
                <a:path w="120650" h="2999104">
                  <a:moveTo>
                    <a:pt x="24005" y="906958"/>
                  </a:moveTo>
                  <a:lnTo>
                    <a:pt x="60013" y="906958"/>
                  </a:lnTo>
                </a:path>
                <a:path w="120650" h="2999104">
                  <a:moveTo>
                    <a:pt x="24005" y="804560"/>
                  </a:moveTo>
                  <a:lnTo>
                    <a:pt x="60013" y="804560"/>
                  </a:lnTo>
                </a:path>
                <a:path w="120650" h="2999104">
                  <a:moveTo>
                    <a:pt x="24005" y="702161"/>
                  </a:moveTo>
                  <a:lnTo>
                    <a:pt x="60013" y="702161"/>
                  </a:lnTo>
                </a:path>
                <a:path w="120650" h="2999104">
                  <a:moveTo>
                    <a:pt x="24005" y="599763"/>
                  </a:moveTo>
                  <a:lnTo>
                    <a:pt x="60013" y="599763"/>
                  </a:lnTo>
                </a:path>
                <a:path w="120650" h="2999104">
                  <a:moveTo>
                    <a:pt x="24005" y="497364"/>
                  </a:moveTo>
                  <a:lnTo>
                    <a:pt x="60013" y="497364"/>
                  </a:lnTo>
                </a:path>
                <a:path w="120650" h="2999104">
                  <a:moveTo>
                    <a:pt x="24005" y="409594"/>
                  </a:moveTo>
                  <a:lnTo>
                    <a:pt x="60013" y="409594"/>
                  </a:lnTo>
                </a:path>
                <a:path w="120650" h="2999104">
                  <a:moveTo>
                    <a:pt x="24005" y="307195"/>
                  </a:moveTo>
                  <a:lnTo>
                    <a:pt x="60013" y="307195"/>
                  </a:lnTo>
                </a:path>
                <a:path w="120650" h="2999104">
                  <a:moveTo>
                    <a:pt x="24005" y="204797"/>
                  </a:moveTo>
                  <a:lnTo>
                    <a:pt x="60013" y="204797"/>
                  </a:lnTo>
                </a:path>
                <a:path w="120650" h="2999104">
                  <a:moveTo>
                    <a:pt x="24005" y="102398"/>
                  </a:moveTo>
                  <a:lnTo>
                    <a:pt x="60013" y="102398"/>
                  </a:lnTo>
                </a:path>
                <a:path w="120650" h="2999104">
                  <a:moveTo>
                    <a:pt x="24005" y="0"/>
                  </a:moveTo>
                  <a:lnTo>
                    <a:pt x="60013" y="0"/>
                  </a:lnTo>
                </a:path>
                <a:path w="120650" h="2999104">
                  <a:moveTo>
                    <a:pt x="0" y="2998937"/>
                  </a:moveTo>
                  <a:lnTo>
                    <a:pt x="120027" y="2998937"/>
                  </a:lnTo>
                </a:path>
                <a:path w="120650" h="2999104">
                  <a:moveTo>
                    <a:pt x="0" y="2501572"/>
                  </a:moveTo>
                  <a:lnTo>
                    <a:pt x="120027" y="2501572"/>
                  </a:lnTo>
                </a:path>
                <a:path w="120650" h="2999104">
                  <a:moveTo>
                    <a:pt x="0" y="2004208"/>
                  </a:moveTo>
                  <a:lnTo>
                    <a:pt x="120027" y="2004208"/>
                  </a:lnTo>
                </a:path>
                <a:path w="120650" h="2999104">
                  <a:moveTo>
                    <a:pt x="0" y="1506843"/>
                  </a:moveTo>
                  <a:lnTo>
                    <a:pt x="120027" y="1506843"/>
                  </a:lnTo>
                </a:path>
                <a:path w="120650" h="2999104">
                  <a:moveTo>
                    <a:pt x="0" y="1009357"/>
                  </a:moveTo>
                  <a:lnTo>
                    <a:pt x="120027" y="1009357"/>
                  </a:lnTo>
                </a:path>
                <a:path w="120650" h="2999104">
                  <a:moveTo>
                    <a:pt x="0" y="497364"/>
                  </a:moveTo>
                  <a:lnTo>
                    <a:pt x="120027" y="497364"/>
                  </a:lnTo>
                </a:path>
                <a:path w="120650" h="2999104">
                  <a:moveTo>
                    <a:pt x="0" y="0"/>
                  </a:moveTo>
                  <a:lnTo>
                    <a:pt x="120027" y="0"/>
                  </a:lnTo>
                </a:path>
              </a:pathLst>
            </a:custGeom>
            <a:ln w="26631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471690" y="5738125"/>
              <a:ext cx="9758680" cy="59055"/>
            </a:xfrm>
            <a:custGeom>
              <a:avLst/>
              <a:gdLst/>
              <a:ahLst/>
              <a:cxnLst/>
              <a:rect l="l" t="t" r="r" b="b"/>
              <a:pathLst>
                <a:path w="9758680" h="59054">
                  <a:moveTo>
                    <a:pt x="0" y="0"/>
                  </a:moveTo>
                  <a:lnTo>
                    <a:pt x="9758240" y="0"/>
                  </a:lnTo>
                </a:path>
                <a:path w="9758680" h="59054">
                  <a:moveTo>
                    <a:pt x="0" y="0"/>
                  </a:moveTo>
                  <a:lnTo>
                    <a:pt x="0" y="58513"/>
                  </a:lnTo>
                </a:path>
                <a:path w="9758680" h="59054">
                  <a:moveTo>
                    <a:pt x="1392319" y="0"/>
                  </a:moveTo>
                  <a:lnTo>
                    <a:pt x="1392319" y="58513"/>
                  </a:lnTo>
                </a:path>
                <a:path w="9758680" h="59054">
                  <a:moveTo>
                    <a:pt x="2784639" y="0"/>
                  </a:moveTo>
                  <a:lnTo>
                    <a:pt x="2784639" y="58513"/>
                  </a:lnTo>
                </a:path>
                <a:path w="9758680" h="59054">
                  <a:moveTo>
                    <a:pt x="4176958" y="0"/>
                  </a:moveTo>
                  <a:lnTo>
                    <a:pt x="4176958" y="58513"/>
                  </a:lnTo>
                </a:path>
                <a:path w="9758680" h="59054">
                  <a:moveTo>
                    <a:pt x="5569278" y="0"/>
                  </a:moveTo>
                  <a:lnTo>
                    <a:pt x="5569278" y="58513"/>
                  </a:lnTo>
                </a:path>
                <a:path w="9758680" h="59054">
                  <a:moveTo>
                    <a:pt x="6973601" y="0"/>
                  </a:moveTo>
                  <a:lnTo>
                    <a:pt x="6973601" y="58513"/>
                  </a:lnTo>
                </a:path>
                <a:path w="9758680" h="59054">
                  <a:moveTo>
                    <a:pt x="8365920" y="0"/>
                  </a:moveTo>
                  <a:lnTo>
                    <a:pt x="8365920" y="58513"/>
                  </a:lnTo>
                </a:path>
                <a:path w="9758680" h="59054">
                  <a:moveTo>
                    <a:pt x="9758240" y="0"/>
                  </a:moveTo>
                  <a:lnTo>
                    <a:pt x="9758240" y="58513"/>
                  </a:lnTo>
                </a:path>
              </a:pathLst>
            </a:custGeom>
            <a:ln w="13315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1605524" y="4979379"/>
            <a:ext cx="193675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175" dirty="0">
                <a:solidFill>
                  <a:srgbClr val="000062"/>
                </a:solidFill>
                <a:latin typeface="Arial"/>
                <a:cs typeface="Arial"/>
              </a:rPr>
              <a:t>30</a:t>
            </a:r>
            <a:endParaRPr sz="15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045954" y="3732798"/>
            <a:ext cx="193675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175" dirty="0">
                <a:solidFill>
                  <a:srgbClr val="000062"/>
                </a:solidFill>
                <a:latin typeface="Arial"/>
                <a:cs typeface="Arial"/>
              </a:rPr>
              <a:t>55</a:t>
            </a:r>
            <a:endParaRPr sz="15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402266" y="3844461"/>
            <a:ext cx="193675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175" dirty="0">
                <a:solidFill>
                  <a:srgbClr val="000062"/>
                </a:solidFill>
                <a:latin typeface="Arial"/>
                <a:cs typeface="Arial"/>
              </a:rPr>
              <a:t>52</a:t>
            </a:r>
            <a:endParaRPr sz="15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7233716" y="3315890"/>
            <a:ext cx="193675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175" dirty="0">
                <a:solidFill>
                  <a:srgbClr val="000062"/>
                </a:solidFill>
                <a:latin typeface="Arial"/>
                <a:cs typeface="Arial"/>
              </a:rPr>
              <a:t>64</a:t>
            </a:r>
            <a:endParaRPr sz="15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948102" y="4752639"/>
            <a:ext cx="193675" cy="254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00" b="1" spc="-180" dirty="0">
                <a:solidFill>
                  <a:srgbClr val="FF0000"/>
                </a:solidFill>
                <a:latin typeface="Arial"/>
                <a:cs typeface="Arial"/>
              </a:rPr>
              <a:t>33</a:t>
            </a:r>
            <a:endParaRPr sz="15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344423" y="3964414"/>
            <a:ext cx="193675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175" dirty="0">
                <a:solidFill>
                  <a:srgbClr val="FF0000"/>
                </a:solidFill>
                <a:latin typeface="Arial"/>
                <a:cs typeface="Arial"/>
              </a:rPr>
              <a:t>50</a:t>
            </a:r>
            <a:endParaRPr sz="15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4672728" y="3745720"/>
            <a:ext cx="193675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175" dirty="0">
                <a:solidFill>
                  <a:srgbClr val="FF0000"/>
                </a:solidFill>
                <a:latin typeface="Arial"/>
                <a:cs typeface="Arial"/>
              </a:rPr>
              <a:t>53</a:t>
            </a:r>
            <a:endParaRPr sz="15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533385" y="2494873"/>
            <a:ext cx="193675" cy="254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00" b="1" spc="-180" dirty="0">
                <a:solidFill>
                  <a:srgbClr val="FF0000"/>
                </a:solidFill>
                <a:latin typeface="Arial"/>
                <a:cs typeface="Arial"/>
              </a:rPr>
              <a:t>79</a:t>
            </a:r>
            <a:endParaRPr sz="15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2191158" y="5120177"/>
            <a:ext cx="193675" cy="254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00" b="1" spc="-180" dirty="0">
                <a:solidFill>
                  <a:srgbClr val="4F6128"/>
                </a:solidFill>
                <a:latin typeface="Arial"/>
                <a:cs typeface="Arial"/>
              </a:rPr>
              <a:t>26</a:t>
            </a:r>
            <a:endParaRPr sz="15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5812996" y="3859577"/>
            <a:ext cx="786130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250" b="1" spc="-247" baseline="-18518" dirty="0">
                <a:solidFill>
                  <a:srgbClr val="000062"/>
                </a:solidFill>
                <a:latin typeface="Arial"/>
                <a:cs typeface="Arial"/>
              </a:rPr>
              <a:t>50</a:t>
            </a:r>
            <a:r>
              <a:rPr sz="2250" b="1" spc="367" baseline="-18518" dirty="0">
                <a:solidFill>
                  <a:srgbClr val="000062"/>
                </a:solidFill>
                <a:latin typeface="Arial"/>
                <a:cs typeface="Arial"/>
              </a:rPr>
              <a:t> </a:t>
            </a:r>
            <a:r>
              <a:rPr sz="1500" b="1" spc="-165" dirty="0">
                <a:solidFill>
                  <a:srgbClr val="FF0000"/>
                </a:solidFill>
                <a:latin typeface="Arial"/>
                <a:cs typeface="Arial"/>
              </a:rPr>
              <a:t>50</a:t>
            </a:r>
            <a:r>
              <a:rPr sz="1500" b="1" spc="409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50" b="1" spc="-262" baseline="1851" dirty="0">
                <a:solidFill>
                  <a:srgbClr val="4F6128"/>
                </a:solidFill>
                <a:latin typeface="Arial"/>
                <a:cs typeface="Arial"/>
              </a:rPr>
              <a:t>51</a:t>
            </a:r>
            <a:endParaRPr sz="2250" baseline="1851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7775440" y="3243479"/>
            <a:ext cx="193675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175" dirty="0">
                <a:solidFill>
                  <a:srgbClr val="4F6128"/>
                </a:solidFill>
                <a:latin typeface="Arial"/>
                <a:cs typeface="Arial"/>
              </a:rPr>
              <a:t>63</a:t>
            </a:r>
            <a:endParaRPr sz="15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2444616" y="4527728"/>
            <a:ext cx="194945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170" dirty="0">
                <a:solidFill>
                  <a:srgbClr val="5F497A"/>
                </a:solidFill>
                <a:latin typeface="Arial"/>
                <a:cs typeface="Arial"/>
              </a:rPr>
              <a:t>37</a:t>
            </a:r>
            <a:endParaRPr sz="15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3561679" y="3625036"/>
            <a:ext cx="498475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500" b="1" spc="-160" dirty="0">
                <a:solidFill>
                  <a:srgbClr val="4F6128"/>
                </a:solidFill>
                <a:latin typeface="Arial"/>
                <a:cs typeface="Arial"/>
              </a:rPr>
              <a:t>55</a:t>
            </a:r>
            <a:r>
              <a:rPr sz="1500" b="1" spc="165" dirty="0">
                <a:solidFill>
                  <a:srgbClr val="4F6128"/>
                </a:solidFill>
                <a:latin typeface="Arial"/>
                <a:cs typeface="Arial"/>
              </a:rPr>
              <a:t> </a:t>
            </a:r>
            <a:r>
              <a:rPr sz="2250" b="1" spc="-262" baseline="-9259" dirty="0">
                <a:solidFill>
                  <a:srgbClr val="5F497A"/>
                </a:solidFill>
                <a:latin typeface="Arial"/>
                <a:cs typeface="Arial"/>
              </a:rPr>
              <a:t>55</a:t>
            </a:r>
            <a:endParaRPr sz="2250" baseline="-9259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4958000" y="3710368"/>
            <a:ext cx="498475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500" b="1" spc="-165" dirty="0">
                <a:solidFill>
                  <a:srgbClr val="4F6128"/>
                </a:solidFill>
                <a:latin typeface="Arial"/>
                <a:cs typeface="Arial"/>
              </a:rPr>
              <a:t>54</a:t>
            </a:r>
            <a:r>
              <a:rPr sz="1500" b="1" spc="170" dirty="0">
                <a:solidFill>
                  <a:srgbClr val="4F6128"/>
                </a:solidFill>
                <a:latin typeface="Arial"/>
                <a:cs typeface="Arial"/>
              </a:rPr>
              <a:t> </a:t>
            </a:r>
            <a:r>
              <a:rPr sz="2250" b="1" spc="-262" baseline="-12962" dirty="0">
                <a:solidFill>
                  <a:srgbClr val="5F497A"/>
                </a:solidFill>
                <a:latin typeface="Arial"/>
                <a:cs typeface="Arial"/>
              </a:rPr>
              <a:t>53</a:t>
            </a:r>
            <a:endParaRPr sz="2250" baseline="-12962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6633178" y="3369040"/>
            <a:ext cx="193675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175" dirty="0">
                <a:solidFill>
                  <a:srgbClr val="5F497A"/>
                </a:solidFill>
                <a:latin typeface="Arial"/>
                <a:cs typeface="Arial"/>
              </a:rPr>
              <a:t>61</a:t>
            </a:r>
            <a:endParaRPr sz="15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8029499" y="3559696"/>
            <a:ext cx="193675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175" dirty="0">
                <a:solidFill>
                  <a:srgbClr val="5F497A"/>
                </a:solidFill>
                <a:latin typeface="Arial"/>
                <a:cs typeface="Arial"/>
              </a:rPr>
              <a:t>57</a:t>
            </a:r>
            <a:endParaRPr sz="15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9425420" y="3710978"/>
            <a:ext cx="193675" cy="254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00" b="1" spc="-180" dirty="0">
                <a:solidFill>
                  <a:srgbClr val="5F497A"/>
                </a:solidFill>
                <a:latin typeface="Arial"/>
                <a:cs typeface="Arial"/>
              </a:rPr>
              <a:t>54</a:t>
            </a:r>
            <a:endParaRPr sz="15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0821740" y="4647803"/>
            <a:ext cx="193675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175" dirty="0">
                <a:solidFill>
                  <a:srgbClr val="5F497A"/>
                </a:solidFill>
                <a:latin typeface="Arial"/>
                <a:cs typeface="Arial"/>
              </a:rPr>
              <a:t>35</a:t>
            </a:r>
            <a:endParaRPr sz="15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131915" y="5586456"/>
            <a:ext cx="193675" cy="2895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700" b="1" spc="-290" dirty="0">
                <a:latin typeface="Arial"/>
                <a:cs typeface="Arial"/>
              </a:rPr>
              <a:t>20</a:t>
            </a:r>
            <a:endParaRPr sz="17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131915" y="5085434"/>
            <a:ext cx="193675" cy="2895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700" b="1" spc="-290" dirty="0">
                <a:latin typeface="Arial"/>
                <a:cs typeface="Arial"/>
              </a:rPr>
              <a:t>30</a:t>
            </a:r>
            <a:endParaRPr sz="17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131915" y="4583803"/>
            <a:ext cx="193675" cy="2895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700" b="1" spc="-290" dirty="0">
                <a:latin typeface="Arial"/>
                <a:cs typeface="Arial"/>
              </a:rPr>
              <a:t>40</a:t>
            </a:r>
            <a:endParaRPr sz="17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131915" y="4082172"/>
            <a:ext cx="193675" cy="2895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700" b="1" spc="-290" dirty="0">
                <a:latin typeface="Arial"/>
                <a:cs typeface="Arial"/>
              </a:rPr>
              <a:t>50</a:t>
            </a:r>
            <a:endParaRPr sz="17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1131915" y="3580419"/>
            <a:ext cx="193675" cy="2895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700" b="1" spc="-290" dirty="0">
                <a:latin typeface="Arial"/>
                <a:cs typeface="Arial"/>
              </a:rPr>
              <a:t>60</a:t>
            </a:r>
            <a:endParaRPr sz="17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131915" y="3079398"/>
            <a:ext cx="193675" cy="2895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700" b="1" spc="-290" dirty="0">
                <a:latin typeface="Arial"/>
                <a:cs typeface="Arial"/>
              </a:rPr>
              <a:t>70</a:t>
            </a:r>
            <a:endParaRPr sz="17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131915" y="2577889"/>
            <a:ext cx="193675" cy="2895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700" b="1" spc="-290" dirty="0">
                <a:latin typeface="Arial"/>
                <a:cs typeface="Arial"/>
              </a:rPr>
              <a:t>80</a:t>
            </a:r>
            <a:endParaRPr sz="17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1659536" y="5855862"/>
            <a:ext cx="993775" cy="78803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 indent="5715" algn="ctr">
              <a:lnSpc>
                <a:spcPts val="1960"/>
              </a:lnSpc>
              <a:spcBef>
                <a:spcPts val="265"/>
              </a:spcBef>
            </a:pPr>
            <a:r>
              <a:rPr sz="1700" spc="-380" dirty="0">
                <a:latin typeface="Microsoft Sans Serif"/>
                <a:cs typeface="Microsoft Sans Serif"/>
              </a:rPr>
              <a:t>В</a:t>
            </a:r>
            <a:r>
              <a:rPr sz="1700" spc="-370" dirty="0">
                <a:latin typeface="Microsoft Sans Serif"/>
                <a:cs typeface="Microsoft Sans Serif"/>
              </a:rPr>
              <a:t>ы</a:t>
            </a:r>
            <a:r>
              <a:rPr sz="1700" spc="-260" dirty="0">
                <a:latin typeface="Microsoft Sans Serif"/>
                <a:cs typeface="Microsoft Sans Serif"/>
              </a:rPr>
              <a:t>я</a:t>
            </a:r>
            <a:r>
              <a:rPr sz="1700" spc="-245" dirty="0">
                <a:latin typeface="Microsoft Sans Serif"/>
                <a:cs typeface="Microsoft Sans Serif"/>
              </a:rPr>
              <a:t>в</a:t>
            </a:r>
            <a:r>
              <a:rPr sz="1700" spc="-310" dirty="0">
                <a:latin typeface="Microsoft Sans Serif"/>
                <a:cs typeface="Microsoft Sans Serif"/>
              </a:rPr>
              <a:t>л</a:t>
            </a:r>
            <a:r>
              <a:rPr sz="1700" spc="-285" dirty="0">
                <a:latin typeface="Microsoft Sans Serif"/>
                <a:cs typeface="Microsoft Sans Serif"/>
              </a:rPr>
              <a:t>ен</a:t>
            </a:r>
            <a:r>
              <a:rPr sz="1700" spc="-290" dirty="0">
                <a:latin typeface="Microsoft Sans Serif"/>
                <a:cs typeface="Microsoft Sans Serif"/>
              </a:rPr>
              <a:t>и</a:t>
            </a:r>
            <a:r>
              <a:rPr sz="1700" spc="-300" dirty="0">
                <a:latin typeface="Microsoft Sans Serif"/>
                <a:cs typeface="Microsoft Sans Serif"/>
              </a:rPr>
              <a:t>е</a:t>
            </a:r>
            <a:r>
              <a:rPr sz="1700" spc="-250" dirty="0">
                <a:latin typeface="Microsoft Sans Serif"/>
                <a:cs typeface="Microsoft Sans Serif"/>
              </a:rPr>
              <a:t> </a:t>
            </a:r>
            <a:r>
              <a:rPr sz="1700" spc="-195" dirty="0">
                <a:latin typeface="Microsoft Sans Serif"/>
                <a:cs typeface="Microsoft Sans Serif"/>
              </a:rPr>
              <a:t>и  </a:t>
            </a:r>
            <a:r>
              <a:rPr sz="1700" spc="-300" dirty="0">
                <a:latin typeface="Microsoft Sans Serif"/>
                <a:cs typeface="Microsoft Sans Serif"/>
              </a:rPr>
              <a:t>анализ </a:t>
            </a:r>
            <a:r>
              <a:rPr sz="1700" spc="-295" dirty="0">
                <a:latin typeface="Microsoft Sans Serif"/>
                <a:cs typeface="Microsoft Sans Serif"/>
              </a:rPr>
              <a:t> </a:t>
            </a:r>
            <a:r>
              <a:rPr sz="1700" spc="-290" dirty="0">
                <a:latin typeface="Microsoft Sans Serif"/>
                <a:cs typeface="Microsoft Sans Serif"/>
              </a:rPr>
              <a:t>про</a:t>
            </a:r>
            <a:r>
              <a:rPr sz="1700" spc="-310" dirty="0">
                <a:latin typeface="Microsoft Sans Serif"/>
                <a:cs typeface="Microsoft Sans Serif"/>
              </a:rPr>
              <a:t>т</a:t>
            </a:r>
            <a:r>
              <a:rPr sz="1700" spc="-295" dirty="0">
                <a:latin typeface="Microsoft Sans Serif"/>
                <a:cs typeface="Microsoft Sans Serif"/>
              </a:rPr>
              <a:t>и</a:t>
            </a:r>
            <a:r>
              <a:rPr sz="1700" spc="-245" dirty="0">
                <a:latin typeface="Microsoft Sans Serif"/>
                <a:cs typeface="Microsoft Sans Serif"/>
              </a:rPr>
              <a:t>в</a:t>
            </a:r>
            <a:r>
              <a:rPr sz="1700" spc="-290" dirty="0">
                <a:latin typeface="Microsoft Sans Serif"/>
                <a:cs typeface="Microsoft Sans Serif"/>
              </a:rPr>
              <a:t>оре</a:t>
            </a:r>
            <a:r>
              <a:rPr sz="1700" spc="-345" dirty="0">
                <a:latin typeface="Microsoft Sans Serif"/>
                <a:cs typeface="Microsoft Sans Serif"/>
              </a:rPr>
              <a:t>ч</a:t>
            </a:r>
            <a:r>
              <a:rPr sz="1700" spc="-295" dirty="0">
                <a:latin typeface="Microsoft Sans Serif"/>
                <a:cs typeface="Microsoft Sans Serif"/>
              </a:rPr>
              <a:t>и</a:t>
            </a:r>
            <a:r>
              <a:rPr sz="1700" spc="-305" dirty="0">
                <a:latin typeface="Microsoft Sans Serif"/>
                <a:cs typeface="Microsoft Sans Serif"/>
              </a:rPr>
              <a:t>й</a:t>
            </a:r>
            <a:endParaRPr sz="1700">
              <a:latin typeface="Microsoft Sans Serif"/>
              <a:cs typeface="Microsoft Sans Serif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2947932" y="5855862"/>
            <a:ext cx="1221740" cy="78803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065" marR="5080" indent="635" algn="ctr">
              <a:lnSpc>
                <a:spcPts val="1960"/>
              </a:lnSpc>
              <a:spcBef>
                <a:spcPts val="265"/>
              </a:spcBef>
            </a:pPr>
            <a:r>
              <a:rPr sz="1700" spc="-385" dirty="0">
                <a:latin typeface="Microsoft Sans Serif"/>
                <a:cs typeface="Microsoft Sans Serif"/>
              </a:rPr>
              <a:t>О</a:t>
            </a:r>
            <a:r>
              <a:rPr sz="1700" spc="-320" dirty="0">
                <a:latin typeface="Microsoft Sans Serif"/>
                <a:cs typeface="Microsoft Sans Serif"/>
              </a:rPr>
              <a:t>б</a:t>
            </a:r>
            <a:r>
              <a:rPr sz="1700" spc="-290" dirty="0">
                <a:latin typeface="Microsoft Sans Serif"/>
                <a:cs typeface="Microsoft Sans Serif"/>
              </a:rPr>
              <a:t>о</a:t>
            </a:r>
            <a:r>
              <a:rPr sz="1700" spc="-320" dirty="0">
                <a:latin typeface="Microsoft Sans Serif"/>
                <a:cs typeface="Microsoft Sans Serif"/>
              </a:rPr>
              <a:t>б</a:t>
            </a:r>
            <a:r>
              <a:rPr sz="1700" spc="-450" dirty="0">
                <a:latin typeface="Microsoft Sans Serif"/>
                <a:cs typeface="Microsoft Sans Serif"/>
              </a:rPr>
              <a:t>щ</a:t>
            </a:r>
            <a:r>
              <a:rPr sz="1700" spc="-290" dirty="0">
                <a:latin typeface="Microsoft Sans Serif"/>
                <a:cs typeface="Microsoft Sans Serif"/>
              </a:rPr>
              <a:t>ен</a:t>
            </a:r>
            <a:r>
              <a:rPr sz="1700" spc="-295" dirty="0">
                <a:latin typeface="Microsoft Sans Serif"/>
                <a:cs typeface="Microsoft Sans Serif"/>
              </a:rPr>
              <a:t>и</a:t>
            </a:r>
            <a:r>
              <a:rPr sz="1700" spc="-300" dirty="0">
                <a:latin typeface="Microsoft Sans Serif"/>
                <a:cs typeface="Microsoft Sans Serif"/>
              </a:rPr>
              <a:t>е</a:t>
            </a:r>
            <a:r>
              <a:rPr sz="1700" spc="-254" dirty="0">
                <a:latin typeface="Microsoft Sans Serif"/>
                <a:cs typeface="Microsoft Sans Serif"/>
              </a:rPr>
              <a:t> </a:t>
            </a:r>
            <a:r>
              <a:rPr sz="1700" spc="-195" dirty="0">
                <a:latin typeface="Microsoft Sans Serif"/>
                <a:cs typeface="Microsoft Sans Serif"/>
              </a:rPr>
              <a:t>и  </a:t>
            </a:r>
            <a:r>
              <a:rPr sz="1700" spc="-459" dirty="0">
                <a:latin typeface="Microsoft Sans Serif"/>
                <a:cs typeface="Microsoft Sans Serif"/>
              </a:rPr>
              <a:t>ф</a:t>
            </a:r>
            <a:r>
              <a:rPr sz="1700" spc="-290" dirty="0">
                <a:latin typeface="Microsoft Sans Serif"/>
                <a:cs typeface="Microsoft Sans Serif"/>
              </a:rPr>
              <a:t>ор</a:t>
            </a:r>
            <a:r>
              <a:rPr sz="1700" spc="-465" dirty="0">
                <a:latin typeface="Microsoft Sans Serif"/>
                <a:cs typeface="Microsoft Sans Serif"/>
              </a:rPr>
              <a:t>м</a:t>
            </a:r>
            <a:r>
              <a:rPr sz="1700" spc="-385" dirty="0">
                <a:latin typeface="Microsoft Sans Serif"/>
                <a:cs typeface="Microsoft Sans Serif"/>
              </a:rPr>
              <a:t>у</a:t>
            </a:r>
            <a:r>
              <a:rPr sz="1700" spc="-315" dirty="0">
                <a:latin typeface="Microsoft Sans Serif"/>
                <a:cs typeface="Microsoft Sans Serif"/>
              </a:rPr>
              <a:t>л</a:t>
            </a:r>
            <a:r>
              <a:rPr sz="1700" spc="-295" dirty="0">
                <a:latin typeface="Microsoft Sans Serif"/>
                <a:cs typeface="Microsoft Sans Serif"/>
              </a:rPr>
              <a:t>и</a:t>
            </a:r>
            <a:r>
              <a:rPr sz="1700" spc="-290" dirty="0">
                <a:latin typeface="Microsoft Sans Serif"/>
                <a:cs typeface="Microsoft Sans Serif"/>
              </a:rPr>
              <a:t>ро</a:t>
            </a:r>
            <a:r>
              <a:rPr sz="1700" spc="-245" dirty="0">
                <a:latin typeface="Microsoft Sans Serif"/>
                <a:cs typeface="Microsoft Sans Serif"/>
              </a:rPr>
              <a:t>в</a:t>
            </a:r>
            <a:r>
              <a:rPr sz="1700" spc="-290" dirty="0">
                <a:latin typeface="Microsoft Sans Serif"/>
                <a:cs typeface="Microsoft Sans Serif"/>
              </a:rPr>
              <a:t>ан</a:t>
            </a:r>
            <a:r>
              <a:rPr sz="1700" spc="-295" dirty="0">
                <a:latin typeface="Microsoft Sans Serif"/>
                <a:cs typeface="Microsoft Sans Serif"/>
              </a:rPr>
              <a:t>и</a:t>
            </a:r>
            <a:r>
              <a:rPr sz="1700" spc="-195" dirty="0">
                <a:latin typeface="Microsoft Sans Serif"/>
                <a:cs typeface="Microsoft Sans Serif"/>
              </a:rPr>
              <a:t>е  </a:t>
            </a:r>
            <a:r>
              <a:rPr sz="1700" spc="-295" dirty="0">
                <a:latin typeface="Microsoft Sans Serif"/>
                <a:cs typeface="Microsoft Sans Serif"/>
              </a:rPr>
              <a:t>выводов</a:t>
            </a:r>
            <a:endParaRPr sz="1700">
              <a:latin typeface="Microsoft Sans Serif"/>
              <a:cs typeface="Microsoft Sans Serif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4295642" y="5855862"/>
            <a:ext cx="1310005" cy="78803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32715" marR="5080" indent="-120650">
              <a:lnSpc>
                <a:spcPts val="1960"/>
              </a:lnSpc>
              <a:spcBef>
                <a:spcPts val="265"/>
              </a:spcBef>
            </a:pPr>
            <a:r>
              <a:rPr sz="1700" spc="-385" dirty="0">
                <a:latin typeface="Microsoft Sans Serif"/>
                <a:cs typeface="Microsoft Sans Serif"/>
              </a:rPr>
              <a:t>Р</a:t>
            </a:r>
            <a:r>
              <a:rPr sz="1700" spc="-290" dirty="0">
                <a:latin typeface="Microsoft Sans Serif"/>
                <a:cs typeface="Microsoft Sans Serif"/>
              </a:rPr>
              <a:t>аз</a:t>
            </a:r>
            <a:r>
              <a:rPr sz="1700" spc="-465" dirty="0">
                <a:latin typeface="Microsoft Sans Serif"/>
                <a:cs typeface="Microsoft Sans Serif"/>
              </a:rPr>
              <a:t>м</a:t>
            </a:r>
            <a:r>
              <a:rPr sz="1700" spc="-375" dirty="0">
                <a:latin typeface="Microsoft Sans Serif"/>
                <a:cs typeface="Microsoft Sans Serif"/>
              </a:rPr>
              <a:t>ы</a:t>
            </a:r>
            <a:r>
              <a:rPr sz="1700" spc="-515" dirty="0">
                <a:latin typeface="Microsoft Sans Serif"/>
                <a:cs typeface="Microsoft Sans Serif"/>
              </a:rPr>
              <a:t>ш</a:t>
            </a:r>
            <a:r>
              <a:rPr sz="1700" spc="-315" dirty="0">
                <a:latin typeface="Microsoft Sans Serif"/>
                <a:cs typeface="Microsoft Sans Serif"/>
              </a:rPr>
              <a:t>л</a:t>
            </a:r>
            <a:r>
              <a:rPr sz="1700" spc="-290" dirty="0">
                <a:latin typeface="Microsoft Sans Serif"/>
                <a:cs typeface="Microsoft Sans Serif"/>
              </a:rPr>
              <a:t>ен</a:t>
            </a:r>
            <a:r>
              <a:rPr sz="1700" spc="-295" dirty="0">
                <a:latin typeface="Microsoft Sans Serif"/>
                <a:cs typeface="Microsoft Sans Serif"/>
              </a:rPr>
              <a:t>и</a:t>
            </a:r>
            <a:r>
              <a:rPr sz="1700" spc="-300" dirty="0">
                <a:latin typeface="Microsoft Sans Serif"/>
                <a:cs typeface="Microsoft Sans Serif"/>
              </a:rPr>
              <a:t>е</a:t>
            </a:r>
            <a:r>
              <a:rPr sz="1700" spc="-65" dirty="0">
                <a:latin typeface="Microsoft Sans Serif"/>
                <a:cs typeface="Microsoft Sans Serif"/>
              </a:rPr>
              <a:t> </a:t>
            </a:r>
            <a:r>
              <a:rPr sz="1700" spc="-290" dirty="0">
                <a:latin typeface="Microsoft Sans Serif"/>
                <a:cs typeface="Microsoft Sans Serif"/>
              </a:rPr>
              <a:t>на</a:t>
            </a:r>
            <a:r>
              <a:rPr sz="1700" spc="-200" dirty="0">
                <a:latin typeface="Microsoft Sans Serif"/>
                <a:cs typeface="Microsoft Sans Serif"/>
              </a:rPr>
              <a:t>д  </a:t>
            </a:r>
            <a:r>
              <a:rPr sz="1700" spc="-190" dirty="0">
                <a:latin typeface="Microsoft Sans Serif"/>
                <a:cs typeface="Microsoft Sans Serif"/>
              </a:rPr>
              <a:t>с</a:t>
            </a:r>
            <a:r>
              <a:rPr sz="1700" spc="-285" dirty="0">
                <a:latin typeface="Microsoft Sans Serif"/>
                <a:cs typeface="Microsoft Sans Serif"/>
              </a:rPr>
              <a:t>о</a:t>
            </a:r>
            <a:r>
              <a:rPr sz="1700" spc="-330" dirty="0">
                <a:latin typeface="Microsoft Sans Serif"/>
                <a:cs typeface="Microsoft Sans Serif"/>
              </a:rPr>
              <a:t>д</a:t>
            </a:r>
            <a:r>
              <a:rPr sz="1700" spc="-285" dirty="0">
                <a:latin typeface="Microsoft Sans Serif"/>
                <a:cs typeface="Microsoft Sans Serif"/>
              </a:rPr>
              <a:t>ер</a:t>
            </a:r>
            <a:r>
              <a:rPr sz="1700" spc="-445" dirty="0">
                <a:latin typeface="Microsoft Sans Serif"/>
                <a:cs typeface="Microsoft Sans Serif"/>
              </a:rPr>
              <a:t>ж</a:t>
            </a:r>
            <a:r>
              <a:rPr sz="1700" spc="-285" dirty="0">
                <a:latin typeface="Microsoft Sans Serif"/>
                <a:cs typeface="Microsoft Sans Serif"/>
              </a:rPr>
              <a:t>ан</a:t>
            </a:r>
            <a:r>
              <a:rPr sz="1700" spc="-290" dirty="0">
                <a:latin typeface="Microsoft Sans Serif"/>
                <a:cs typeface="Microsoft Sans Serif"/>
              </a:rPr>
              <a:t>и</a:t>
            </a:r>
            <a:r>
              <a:rPr sz="1700" spc="-285" dirty="0">
                <a:latin typeface="Microsoft Sans Serif"/>
                <a:cs typeface="Microsoft Sans Serif"/>
              </a:rPr>
              <a:t>е</a:t>
            </a:r>
            <a:r>
              <a:rPr sz="1700" spc="-415" dirty="0">
                <a:latin typeface="Microsoft Sans Serif"/>
                <a:cs typeface="Microsoft Sans Serif"/>
              </a:rPr>
              <a:t>м</a:t>
            </a:r>
            <a:r>
              <a:rPr sz="1700" spc="-305" dirty="0">
                <a:latin typeface="Microsoft Sans Serif"/>
                <a:cs typeface="Microsoft Sans Serif"/>
              </a:rPr>
              <a:t> </a:t>
            </a:r>
            <a:r>
              <a:rPr sz="1700" spc="-195" dirty="0">
                <a:latin typeface="Microsoft Sans Serif"/>
                <a:cs typeface="Microsoft Sans Serif"/>
              </a:rPr>
              <a:t>и  </a:t>
            </a:r>
            <a:r>
              <a:rPr sz="1700" spc="-455" dirty="0">
                <a:latin typeface="Microsoft Sans Serif"/>
                <a:cs typeface="Microsoft Sans Serif"/>
              </a:rPr>
              <a:t>ф</a:t>
            </a:r>
            <a:r>
              <a:rPr sz="1700" spc="-285" dirty="0">
                <a:latin typeface="Microsoft Sans Serif"/>
                <a:cs typeface="Microsoft Sans Serif"/>
              </a:rPr>
              <a:t>ор</a:t>
            </a:r>
            <a:r>
              <a:rPr sz="1700" spc="-459" dirty="0">
                <a:latin typeface="Microsoft Sans Serif"/>
                <a:cs typeface="Microsoft Sans Serif"/>
              </a:rPr>
              <a:t>м</a:t>
            </a:r>
            <a:r>
              <a:rPr sz="1700" spc="-285" dirty="0">
                <a:latin typeface="Microsoft Sans Serif"/>
                <a:cs typeface="Microsoft Sans Serif"/>
              </a:rPr>
              <a:t>о</a:t>
            </a:r>
            <a:r>
              <a:rPr sz="1700" spc="-305" dirty="0">
                <a:latin typeface="Microsoft Sans Serif"/>
                <a:cs typeface="Microsoft Sans Serif"/>
              </a:rPr>
              <a:t>й</a:t>
            </a:r>
            <a:r>
              <a:rPr sz="1700" spc="-150" dirty="0">
                <a:latin typeface="Microsoft Sans Serif"/>
                <a:cs typeface="Microsoft Sans Serif"/>
              </a:rPr>
              <a:t> </a:t>
            </a:r>
            <a:r>
              <a:rPr sz="1700" spc="-305" dirty="0">
                <a:latin typeface="Microsoft Sans Serif"/>
                <a:cs typeface="Microsoft Sans Serif"/>
              </a:rPr>
              <a:t>т</a:t>
            </a:r>
            <a:r>
              <a:rPr sz="1700" spc="-285" dirty="0">
                <a:latin typeface="Microsoft Sans Serif"/>
                <a:cs typeface="Microsoft Sans Serif"/>
              </a:rPr>
              <a:t>е</a:t>
            </a:r>
            <a:r>
              <a:rPr sz="1700" spc="-380" dirty="0">
                <a:latin typeface="Microsoft Sans Serif"/>
                <a:cs typeface="Microsoft Sans Serif"/>
              </a:rPr>
              <a:t>к</a:t>
            </a:r>
            <a:r>
              <a:rPr sz="1700" spc="-190" dirty="0">
                <a:latin typeface="Microsoft Sans Serif"/>
                <a:cs typeface="Microsoft Sans Serif"/>
              </a:rPr>
              <a:t>с</a:t>
            </a:r>
            <a:r>
              <a:rPr sz="1700" spc="-305" dirty="0">
                <a:latin typeface="Microsoft Sans Serif"/>
                <a:cs typeface="Microsoft Sans Serif"/>
              </a:rPr>
              <a:t>т</a:t>
            </a:r>
            <a:r>
              <a:rPr sz="1700" spc="-300" dirty="0">
                <a:latin typeface="Microsoft Sans Serif"/>
                <a:cs typeface="Microsoft Sans Serif"/>
              </a:rPr>
              <a:t>а</a:t>
            </a:r>
            <a:endParaRPr sz="1700">
              <a:latin typeface="Microsoft Sans Serif"/>
              <a:cs typeface="Microsoft Sans Serif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5920015" y="5855862"/>
            <a:ext cx="850900" cy="78803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065" marR="5080" indent="11430" algn="ctr">
              <a:lnSpc>
                <a:spcPts val="1960"/>
              </a:lnSpc>
              <a:spcBef>
                <a:spcPts val="265"/>
              </a:spcBef>
            </a:pPr>
            <a:r>
              <a:rPr sz="1700" spc="-305" dirty="0">
                <a:latin typeface="Microsoft Sans Serif"/>
                <a:cs typeface="Microsoft Sans Serif"/>
              </a:rPr>
              <a:t>Выявление </a:t>
            </a:r>
            <a:r>
              <a:rPr sz="1700" spc="-440" dirty="0">
                <a:latin typeface="Microsoft Sans Serif"/>
                <a:cs typeface="Microsoft Sans Serif"/>
              </a:rPr>
              <a:t> </a:t>
            </a:r>
            <a:r>
              <a:rPr sz="1700" spc="-320" dirty="0">
                <a:latin typeface="Microsoft Sans Serif"/>
                <a:cs typeface="Microsoft Sans Serif"/>
              </a:rPr>
              <a:t>б</a:t>
            </a:r>
            <a:r>
              <a:rPr sz="1700" spc="-385" dirty="0">
                <a:latin typeface="Microsoft Sans Serif"/>
                <a:cs typeface="Microsoft Sans Serif"/>
              </a:rPr>
              <a:t>ук</a:t>
            </a:r>
            <a:r>
              <a:rPr sz="1700" spc="-245" dirty="0">
                <a:latin typeface="Microsoft Sans Serif"/>
                <a:cs typeface="Microsoft Sans Serif"/>
              </a:rPr>
              <a:t>в</a:t>
            </a:r>
            <a:r>
              <a:rPr sz="1700" spc="-290" dirty="0">
                <a:latin typeface="Microsoft Sans Serif"/>
                <a:cs typeface="Microsoft Sans Serif"/>
              </a:rPr>
              <a:t>а</a:t>
            </a:r>
            <a:r>
              <a:rPr sz="1700" spc="-315" dirty="0">
                <a:latin typeface="Microsoft Sans Serif"/>
                <a:cs typeface="Microsoft Sans Serif"/>
              </a:rPr>
              <a:t>л</a:t>
            </a:r>
            <a:r>
              <a:rPr sz="1700" spc="-330" dirty="0">
                <a:latin typeface="Microsoft Sans Serif"/>
                <a:cs typeface="Microsoft Sans Serif"/>
              </a:rPr>
              <a:t>ь</a:t>
            </a:r>
            <a:r>
              <a:rPr sz="1700" spc="-290" dirty="0">
                <a:latin typeface="Microsoft Sans Serif"/>
                <a:cs typeface="Microsoft Sans Serif"/>
              </a:rPr>
              <a:t>но</a:t>
            </a:r>
            <a:r>
              <a:rPr sz="1700" spc="-280" dirty="0">
                <a:latin typeface="Microsoft Sans Serif"/>
                <a:cs typeface="Microsoft Sans Serif"/>
              </a:rPr>
              <a:t>г</a:t>
            </a:r>
            <a:r>
              <a:rPr sz="1700" spc="-195" dirty="0">
                <a:latin typeface="Microsoft Sans Serif"/>
                <a:cs typeface="Microsoft Sans Serif"/>
              </a:rPr>
              <a:t>о  </a:t>
            </a:r>
            <a:r>
              <a:rPr sz="1700" spc="-300" dirty="0">
                <a:latin typeface="Microsoft Sans Serif"/>
                <a:cs typeface="Microsoft Sans Serif"/>
              </a:rPr>
              <a:t>смысла</a:t>
            </a:r>
            <a:endParaRPr sz="1700">
              <a:latin typeface="Microsoft Sans Serif"/>
              <a:cs typeface="Microsoft Sans Serif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7111888" y="5855862"/>
            <a:ext cx="1264920" cy="2895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700" spc="-380" dirty="0">
                <a:latin typeface="Microsoft Sans Serif"/>
                <a:cs typeface="Microsoft Sans Serif"/>
              </a:rPr>
              <a:t>П</a:t>
            </a:r>
            <a:r>
              <a:rPr sz="1700" spc="-290" dirty="0">
                <a:latin typeface="Microsoft Sans Serif"/>
                <a:cs typeface="Microsoft Sans Serif"/>
              </a:rPr>
              <a:t>ро</a:t>
            </a:r>
            <a:r>
              <a:rPr sz="1700" spc="-195" dirty="0">
                <a:latin typeface="Microsoft Sans Serif"/>
                <a:cs typeface="Microsoft Sans Serif"/>
              </a:rPr>
              <a:t>с</a:t>
            </a:r>
            <a:r>
              <a:rPr sz="1700" spc="-459" dirty="0">
                <a:latin typeface="Microsoft Sans Serif"/>
                <a:cs typeface="Microsoft Sans Serif"/>
              </a:rPr>
              <a:t>м</a:t>
            </a:r>
            <a:r>
              <a:rPr sz="1700" spc="-290" dirty="0">
                <a:latin typeface="Microsoft Sans Serif"/>
                <a:cs typeface="Microsoft Sans Serif"/>
              </a:rPr>
              <a:t>о</a:t>
            </a:r>
            <a:r>
              <a:rPr sz="1700" spc="-310" dirty="0">
                <a:latin typeface="Microsoft Sans Serif"/>
                <a:cs typeface="Microsoft Sans Serif"/>
              </a:rPr>
              <a:t>т</a:t>
            </a:r>
            <a:r>
              <a:rPr sz="1700" spc="-300" dirty="0">
                <a:latin typeface="Microsoft Sans Serif"/>
                <a:cs typeface="Microsoft Sans Serif"/>
              </a:rPr>
              <a:t>р</a:t>
            </a:r>
            <a:r>
              <a:rPr sz="1700" spc="-160" dirty="0">
                <a:latin typeface="Microsoft Sans Serif"/>
                <a:cs typeface="Microsoft Sans Serif"/>
              </a:rPr>
              <a:t> </a:t>
            </a:r>
            <a:r>
              <a:rPr sz="1700" spc="-300" dirty="0">
                <a:latin typeface="Microsoft Sans Serif"/>
                <a:cs typeface="Microsoft Sans Serif"/>
              </a:rPr>
              <a:t>и</a:t>
            </a:r>
            <a:r>
              <a:rPr sz="1700" spc="-165" dirty="0">
                <a:latin typeface="Microsoft Sans Serif"/>
                <a:cs typeface="Microsoft Sans Serif"/>
              </a:rPr>
              <a:t> </a:t>
            </a:r>
            <a:r>
              <a:rPr sz="1700" spc="-290" dirty="0">
                <a:latin typeface="Microsoft Sans Serif"/>
                <a:cs typeface="Microsoft Sans Serif"/>
              </a:rPr>
              <a:t>по</a:t>
            </a:r>
            <a:r>
              <a:rPr sz="1700" spc="-295" dirty="0">
                <a:latin typeface="Microsoft Sans Serif"/>
                <a:cs typeface="Microsoft Sans Serif"/>
              </a:rPr>
              <a:t>и</a:t>
            </a:r>
            <a:r>
              <a:rPr sz="1700" spc="-195" dirty="0">
                <a:latin typeface="Microsoft Sans Serif"/>
                <a:cs typeface="Microsoft Sans Serif"/>
              </a:rPr>
              <a:t>с</a:t>
            </a:r>
            <a:r>
              <a:rPr sz="1700" spc="-345" dirty="0">
                <a:latin typeface="Microsoft Sans Serif"/>
                <a:cs typeface="Microsoft Sans Serif"/>
              </a:rPr>
              <a:t>к</a:t>
            </a:r>
            <a:endParaRPr sz="1700">
              <a:latin typeface="Microsoft Sans Serif"/>
              <a:cs typeface="Microsoft Sans Serif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8496006" y="5855862"/>
            <a:ext cx="1294130" cy="78803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 indent="-12065" algn="ctr">
              <a:lnSpc>
                <a:spcPts val="1960"/>
              </a:lnSpc>
              <a:spcBef>
                <a:spcPts val="265"/>
              </a:spcBef>
            </a:pPr>
            <a:r>
              <a:rPr sz="1700" spc="-385" dirty="0">
                <a:latin typeface="Microsoft Sans Serif"/>
                <a:cs typeface="Microsoft Sans Serif"/>
              </a:rPr>
              <a:t>П</a:t>
            </a:r>
            <a:r>
              <a:rPr sz="1700" spc="-290" dirty="0">
                <a:latin typeface="Microsoft Sans Serif"/>
                <a:cs typeface="Microsoft Sans Serif"/>
              </a:rPr>
              <a:t>о</a:t>
            </a:r>
            <a:r>
              <a:rPr sz="1700" spc="-295" dirty="0">
                <a:latin typeface="Microsoft Sans Serif"/>
                <a:cs typeface="Microsoft Sans Serif"/>
              </a:rPr>
              <a:t>и</a:t>
            </a:r>
            <a:r>
              <a:rPr sz="1700" spc="-195" dirty="0">
                <a:latin typeface="Microsoft Sans Serif"/>
                <a:cs typeface="Microsoft Sans Serif"/>
              </a:rPr>
              <a:t>с</a:t>
            </a:r>
            <a:r>
              <a:rPr sz="1700" spc="-345" dirty="0">
                <a:latin typeface="Microsoft Sans Serif"/>
                <a:cs typeface="Microsoft Sans Serif"/>
              </a:rPr>
              <a:t>к</a:t>
            </a:r>
            <a:r>
              <a:rPr sz="1700" spc="-210" dirty="0">
                <a:latin typeface="Microsoft Sans Serif"/>
                <a:cs typeface="Microsoft Sans Serif"/>
              </a:rPr>
              <a:t> </a:t>
            </a:r>
            <a:r>
              <a:rPr sz="1700" spc="-300" dirty="0">
                <a:latin typeface="Microsoft Sans Serif"/>
                <a:cs typeface="Microsoft Sans Serif"/>
              </a:rPr>
              <a:t>и</a:t>
            </a:r>
            <a:r>
              <a:rPr sz="1700" spc="-165" dirty="0">
                <a:latin typeface="Microsoft Sans Serif"/>
                <a:cs typeface="Microsoft Sans Serif"/>
              </a:rPr>
              <a:t> </a:t>
            </a:r>
            <a:r>
              <a:rPr sz="1700" spc="-245" dirty="0">
                <a:latin typeface="Microsoft Sans Serif"/>
                <a:cs typeface="Microsoft Sans Serif"/>
              </a:rPr>
              <a:t>в</a:t>
            </a:r>
            <a:r>
              <a:rPr sz="1700" spc="-375" dirty="0">
                <a:latin typeface="Microsoft Sans Serif"/>
                <a:cs typeface="Microsoft Sans Serif"/>
              </a:rPr>
              <a:t>ы</a:t>
            </a:r>
            <a:r>
              <a:rPr sz="1700" spc="-320" dirty="0">
                <a:latin typeface="Microsoft Sans Serif"/>
                <a:cs typeface="Microsoft Sans Serif"/>
              </a:rPr>
              <a:t>б</a:t>
            </a:r>
            <a:r>
              <a:rPr sz="1700" spc="-290" dirty="0">
                <a:latin typeface="Microsoft Sans Serif"/>
                <a:cs typeface="Microsoft Sans Serif"/>
              </a:rPr>
              <a:t>о</a:t>
            </a:r>
            <a:r>
              <a:rPr sz="1700" spc="-195" dirty="0">
                <a:latin typeface="Microsoft Sans Serif"/>
                <a:cs typeface="Microsoft Sans Serif"/>
              </a:rPr>
              <a:t>р  с</a:t>
            </a:r>
            <a:r>
              <a:rPr sz="1700" spc="-290" dirty="0">
                <a:latin typeface="Microsoft Sans Serif"/>
                <a:cs typeface="Microsoft Sans Serif"/>
              </a:rPr>
              <a:t>оо</a:t>
            </a:r>
            <a:r>
              <a:rPr sz="1700" spc="-310" dirty="0">
                <a:latin typeface="Microsoft Sans Serif"/>
                <a:cs typeface="Microsoft Sans Serif"/>
              </a:rPr>
              <a:t>т</a:t>
            </a:r>
            <a:r>
              <a:rPr sz="1700" spc="-245" dirty="0">
                <a:latin typeface="Microsoft Sans Serif"/>
                <a:cs typeface="Microsoft Sans Serif"/>
              </a:rPr>
              <a:t>в</a:t>
            </a:r>
            <a:r>
              <a:rPr sz="1700" spc="-290" dirty="0">
                <a:latin typeface="Microsoft Sans Serif"/>
                <a:cs typeface="Microsoft Sans Serif"/>
              </a:rPr>
              <a:t>е</a:t>
            </a:r>
            <a:r>
              <a:rPr sz="1700" spc="-310" dirty="0">
                <a:latin typeface="Microsoft Sans Serif"/>
                <a:cs typeface="Microsoft Sans Serif"/>
              </a:rPr>
              <a:t>т</a:t>
            </a:r>
            <a:r>
              <a:rPr sz="1700" spc="-195" dirty="0">
                <a:latin typeface="Microsoft Sans Serif"/>
                <a:cs typeface="Microsoft Sans Serif"/>
              </a:rPr>
              <a:t>с</a:t>
            </a:r>
            <a:r>
              <a:rPr sz="1700" spc="-310" dirty="0">
                <a:latin typeface="Microsoft Sans Serif"/>
                <a:cs typeface="Microsoft Sans Serif"/>
              </a:rPr>
              <a:t>т</a:t>
            </a:r>
            <a:r>
              <a:rPr sz="1700" spc="-245" dirty="0">
                <a:latin typeface="Microsoft Sans Serif"/>
                <a:cs typeface="Microsoft Sans Serif"/>
              </a:rPr>
              <a:t>в</a:t>
            </a:r>
            <a:r>
              <a:rPr sz="1700" spc="-385" dirty="0">
                <a:latin typeface="Microsoft Sans Serif"/>
                <a:cs typeface="Microsoft Sans Serif"/>
              </a:rPr>
              <a:t>у</a:t>
            </a:r>
            <a:r>
              <a:rPr sz="1700" spc="-420" dirty="0">
                <a:latin typeface="Microsoft Sans Serif"/>
                <a:cs typeface="Microsoft Sans Serif"/>
              </a:rPr>
              <a:t>ю</a:t>
            </a:r>
            <a:r>
              <a:rPr sz="1700" spc="-450" dirty="0">
                <a:latin typeface="Microsoft Sans Serif"/>
                <a:cs typeface="Microsoft Sans Serif"/>
              </a:rPr>
              <a:t>щ</a:t>
            </a:r>
            <a:r>
              <a:rPr sz="1700" spc="-290" dirty="0">
                <a:latin typeface="Microsoft Sans Serif"/>
                <a:cs typeface="Microsoft Sans Serif"/>
              </a:rPr>
              <a:t>е</a:t>
            </a:r>
            <a:r>
              <a:rPr sz="1700" spc="-280" dirty="0">
                <a:latin typeface="Microsoft Sans Serif"/>
                <a:cs typeface="Microsoft Sans Serif"/>
              </a:rPr>
              <a:t>г</a:t>
            </a:r>
            <a:r>
              <a:rPr sz="1700" spc="-195" dirty="0">
                <a:latin typeface="Microsoft Sans Serif"/>
                <a:cs typeface="Microsoft Sans Serif"/>
              </a:rPr>
              <a:t>о  </a:t>
            </a:r>
            <a:r>
              <a:rPr sz="1700" spc="-300" dirty="0">
                <a:latin typeface="Microsoft Sans Serif"/>
                <a:cs typeface="Microsoft Sans Serif"/>
              </a:rPr>
              <a:t>текста</a:t>
            </a:r>
            <a:endParaRPr sz="1700">
              <a:latin typeface="Microsoft Sans Serif"/>
              <a:cs typeface="Microsoft Sans Serif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9879924" y="5855862"/>
            <a:ext cx="1306830" cy="53911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241300" marR="5080" indent="-229235">
              <a:lnSpc>
                <a:spcPts val="1960"/>
              </a:lnSpc>
              <a:spcBef>
                <a:spcPts val="265"/>
              </a:spcBef>
            </a:pPr>
            <a:r>
              <a:rPr sz="1700" spc="-380" dirty="0">
                <a:latin typeface="Microsoft Sans Serif"/>
                <a:cs typeface="Microsoft Sans Serif"/>
              </a:rPr>
              <a:t>О</a:t>
            </a:r>
            <a:r>
              <a:rPr sz="1700" spc="-320" dirty="0">
                <a:latin typeface="Microsoft Sans Serif"/>
                <a:cs typeface="Microsoft Sans Serif"/>
              </a:rPr>
              <a:t>ц</a:t>
            </a:r>
            <a:r>
              <a:rPr sz="1700" spc="-290" dirty="0">
                <a:latin typeface="Microsoft Sans Serif"/>
                <a:cs typeface="Microsoft Sans Serif"/>
              </a:rPr>
              <a:t>ен</a:t>
            </a:r>
            <a:r>
              <a:rPr sz="1700" spc="-385" dirty="0">
                <a:latin typeface="Microsoft Sans Serif"/>
                <a:cs typeface="Microsoft Sans Serif"/>
              </a:rPr>
              <a:t>к</a:t>
            </a:r>
            <a:r>
              <a:rPr sz="1700" spc="-300" dirty="0">
                <a:latin typeface="Microsoft Sans Serif"/>
                <a:cs typeface="Microsoft Sans Serif"/>
              </a:rPr>
              <a:t>а</a:t>
            </a:r>
            <a:r>
              <a:rPr sz="1700" spc="-160" dirty="0">
                <a:latin typeface="Microsoft Sans Serif"/>
                <a:cs typeface="Microsoft Sans Serif"/>
              </a:rPr>
              <a:t> </a:t>
            </a:r>
            <a:r>
              <a:rPr sz="1700" spc="-385" dirty="0">
                <a:latin typeface="Microsoft Sans Serif"/>
                <a:cs typeface="Microsoft Sans Serif"/>
              </a:rPr>
              <a:t>к</a:t>
            </a:r>
            <a:r>
              <a:rPr sz="1700" spc="-290" dirty="0">
                <a:latin typeface="Microsoft Sans Serif"/>
                <a:cs typeface="Microsoft Sans Serif"/>
              </a:rPr>
              <a:t>а</a:t>
            </a:r>
            <a:r>
              <a:rPr sz="1700" spc="-345" dirty="0">
                <a:latin typeface="Microsoft Sans Serif"/>
                <a:cs typeface="Microsoft Sans Serif"/>
              </a:rPr>
              <a:t>ч</a:t>
            </a:r>
            <a:r>
              <a:rPr sz="1700" spc="-290" dirty="0">
                <a:latin typeface="Microsoft Sans Serif"/>
                <a:cs typeface="Microsoft Sans Serif"/>
              </a:rPr>
              <a:t>е</a:t>
            </a:r>
            <a:r>
              <a:rPr sz="1700" spc="-195" dirty="0">
                <a:latin typeface="Microsoft Sans Serif"/>
                <a:cs typeface="Microsoft Sans Serif"/>
              </a:rPr>
              <a:t>с</a:t>
            </a:r>
            <a:r>
              <a:rPr sz="1700" spc="-310" dirty="0">
                <a:latin typeface="Microsoft Sans Serif"/>
                <a:cs typeface="Microsoft Sans Serif"/>
              </a:rPr>
              <a:t>т</a:t>
            </a:r>
            <a:r>
              <a:rPr sz="1700" spc="-245" dirty="0">
                <a:latin typeface="Microsoft Sans Serif"/>
                <a:cs typeface="Microsoft Sans Serif"/>
              </a:rPr>
              <a:t>в</a:t>
            </a:r>
            <a:r>
              <a:rPr sz="1700" spc="-300" dirty="0">
                <a:latin typeface="Microsoft Sans Serif"/>
                <a:cs typeface="Microsoft Sans Serif"/>
              </a:rPr>
              <a:t>а</a:t>
            </a:r>
            <a:r>
              <a:rPr sz="1700" spc="-160" dirty="0">
                <a:latin typeface="Microsoft Sans Serif"/>
                <a:cs typeface="Microsoft Sans Serif"/>
              </a:rPr>
              <a:t> </a:t>
            </a:r>
            <a:r>
              <a:rPr sz="1700" spc="-195" dirty="0">
                <a:latin typeface="Microsoft Sans Serif"/>
                <a:cs typeface="Microsoft Sans Serif"/>
              </a:rPr>
              <a:t>и  </a:t>
            </a:r>
            <a:r>
              <a:rPr sz="1700" spc="-305" dirty="0">
                <a:latin typeface="Microsoft Sans Serif"/>
                <a:cs typeface="Microsoft Sans Serif"/>
              </a:rPr>
              <a:t>надежности</a:t>
            </a:r>
            <a:endParaRPr sz="1700">
              <a:latin typeface="Microsoft Sans Serif"/>
              <a:cs typeface="Microsoft Sans Serif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655583" y="2403709"/>
            <a:ext cx="380365" cy="376936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232410" marR="5080" indent="-220345">
              <a:lnSpc>
                <a:spcPts val="1420"/>
              </a:lnSpc>
              <a:spcBef>
                <a:spcPts val="75"/>
              </a:spcBef>
            </a:pPr>
            <a:r>
              <a:rPr sz="1200" spc="135" dirty="0">
                <a:latin typeface="Microsoft Sans Serif"/>
                <a:cs typeface="Microsoft Sans Serif"/>
              </a:rPr>
              <a:t>Процент</a:t>
            </a:r>
            <a:r>
              <a:rPr sz="1200" spc="475" dirty="0">
                <a:latin typeface="Microsoft Sans Serif"/>
                <a:cs typeface="Microsoft Sans Serif"/>
              </a:rPr>
              <a:t> </a:t>
            </a:r>
            <a:r>
              <a:rPr sz="1200" spc="180" dirty="0">
                <a:latin typeface="Microsoft Sans Serif"/>
                <a:cs typeface="Microsoft Sans Serif"/>
              </a:rPr>
              <a:t>учащихся,</a:t>
            </a:r>
            <a:r>
              <a:rPr sz="1200" spc="70" dirty="0">
                <a:latin typeface="Microsoft Sans Serif"/>
                <a:cs typeface="Microsoft Sans Serif"/>
              </a:rPr>
              <a:t> </a:t>
            </a:r>
            <a:r>
              <a:rPr sz="1200" spc="145" dirty="0">
                <a:latin typeface="Microsoft Sans Serif"/>
                <a:cs typeface="Microsoft Sans Serif"/>
              </a:rPr>
              <a:t>верно</a:t>
            </a:r>
            <a:r>
              <a:rPr sz="1200" spc="105" dirty="0">
                <a:latin typeface="Microsoft Sans Serif"/>
                <a:cs typeface="Microsoft Sans Serif"/>
              </a:rPr>
              <a:t> </a:t>
            </a:r>
            <a:r>
              <a:rPr sz="1200" spc="135" dirty="0">
                <a:latin typeface="Microsoft Sans Serif"/>
                <a:cs typeface="Microsoft Sans Serif"/>
              </a:rPr>
              <a:t>ответивших</a:t>
            </a:r>
            <a:r>
              <a:rPr sz="1200" spc="190" dirty="0">
                <a:latin typeface="Microsoft Sans Serif"/>
                <a:cs typeface="Microsoft Sans Serif"/>
              </a:rPr>
              <a:t> </a:t>
            </a:r>
            <a:r>
              <a:rPr sz="1200" spc="150" dirty="0">
                <a:latin typeface="Microsoft Sans Serif"/>
                <a:cs typeface="Microsoft Sans Serif"/>
              </a:rPr>
              <a:t>на </a:t>
            </a:r>
            <a:r>
              <a:rPr sz="1200" spc="-305" dirty="0">
                <a:latin typeface="Microsoft Sans Serif"/>
                <a:cs typeface="Microsoft Sans Serif"/>
              </a:rPr>
              <a:t> </a:t>
            </a:r>
            <a:r>
              <a:rPr sz="1200" spc="160" dirty="0">
                <a:latin typeface="Microsoft Sans Serif"/>
                <a:cs typeface="Microsoft Sans Serif"/>
              </a:rPr>
              <a:t>вопросы</a:t>
            </a:r>
            <a:r>
              <a:rPr sz="1200" spc="315" dirty="0">
                <a:latin typeface="Microsoft Sans Serif"/>
                <a:cs typeface="Microsoft Sans Serif"/>
              </a:rPr>
              <a:t> </a:t>
            </a:r>
            <a:r>
              <a:rPr sz="1200" spc="114" dirty="0">
                <a:latin typeface="Microsoft Sans Serif"/>
                <a:cs typeface="Microsoft Sans Serif"/>
              </a:rPr>
              <a:t>(по</a:t>
            </a:r>
            <a:r>
              <a:rPr sz="1200" spc="100" dirty="0">
                <a:latin typeface="Microsoft Sans Serif"/>
                <a:cs typeface="Microsoft Sans Serif"/>
              </a:rPr>
              <a:t> </a:t>
            </a:r>
            <a:r>
              <a:rPr sz="1200" spc="125" dirty="0">
                <a:latin typeface="Microsoft Sans Serif"/>
                <a:cs typeface="Microsoft Sans Serif"/>
              </a:rPr>
              <a:t>читательским</a:t>
            </a:r>
            <a:r>
              <a:rPr sz="1200" spc="150" dirty="0">
                <a:latin typeface="Microsoft Sans Serif"/>
                <a:cs typeface="Microsoft Sans Serif"/>
              </a:rPr>
              <a:t> умениям)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4465080" y="1838424"/>
            <a:ext cx="3256915" cy="3251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50" b="1" spc="-240" dirty="0">
                <a:latin typeface="Arial"/>
                <a:cs typeface="Arial"/>
              </a:rPr>
              <a:t>Ч</a:t>
            </a:r>
            <a:r>
              <a:rPr sz="1950" b="1" spc="-270" dirty="0">
                <a:latin typeface="Arial"/>
                <a:cs typeface="Arial"/>
              </a:rPr>
              <a:t>И</a:t>
            </a:r>
            <a:r>
              <a:rPr sz="1950" b="1" spc="-250" dirty="0">
                <a:latin typeface="Arial"/>
                <a:cs typeface="Arial"/>
              </a:rPr>
              <a:t>Т</a:t>
            </a:r>
            <a:r>
              <a:rPr sz="1950" b="1" spc="-375" dirty="0">
                <a:latin typeface="Arial"/>
                <a:cs typeface="Arial"/>
              </a:rPr>
              <a:t>А</a:t>
            </a:r>
            <a:r>
              <a:rPr sz="1950" b="1" spc="-260" dirty="0">
                <a:latin typeface="Arial"/>
                <a:cs typeface="Arial"/>
              </a:rPr>
              <a:t>ТЕ</a:t>
            </a:r>
            <a:r>
              <a:rPr sz="1950" b="1" spc="-240" dirty="0">
                <a:latin typeface="Arial"/>
                <a:cs typeface="Arial"/>
              </a:rPr>
              <a:t>Л</a:t>
            </a:r>
            <a:r>
              <a:rPr sz="1950" b="1" spc="-270" dirty="0">
                <a:latin typeface="Arial"/>
                <a:cs typeface="Arial"/>
              </a:rPr>
              <a:t>Ь</a:t>
            </a:r>
            <a:r>
              <a:rPr sz="1950" b="1" spc="-280" dirty="0">
                <a:latin typeface="Arial"/>
                <a:cs typeface="Arial"/>
              </a:rPr>
              <a:t>С</a:t>
            </a:r>
            <a:r>
              <a:rPr sz="1950" b="1" spc="-250" dirty="0">
                <a:latin typeface="Arial"/>
                <a:cs typeface="Arial"/>
              </a:rPr>
              <a:t>К</a:t>
            </a:r>
            <a:r>
              <a:rPr sz="1950" b="1" spc="-375" dirty="0">
                <a:latin typeface="Arial"/>
                <a:cs typeface="Arial"/>
              </a:rPr>
              <a:t>А</a:t>
            </a:r>
            <a:r>
              <a:rPr sz="1950" b="1" spc="-245" dirty="0">
                <a:latin typeface="Arial"/>
                <a:cs typeface="Arial"/>
              </a:rPr>
              <a:t>Я</a:t>
            </a:r>
            <a:r>
              <a:rPr sz="1950" b="1" spc="90" dirty="0">
                <a:latin typeface="Arial"/>
                <a:cs typeface="Arial"/>
              </a:rPr>
              <a:t> </a:t>
            </a:r>
            <a:r>
              <a:rPr sz="1950" b="1" spc="-165" dirty="0">
                <a:latin typeface="Arial"/>
                <a:cs typeface="Arial"/>
              </a:rPr>
              <a:t>Г</a:t>
            </a:r>
            <a:r>
              <a:rPr sz="1950" b="1" spc="-270" dirty="0">
                <a:latin typeface="Arial"/>
                <a:cs typeface="Arial"/>
              </a:rPr>
              <a:t>Р</a:t>
            </a:r>
            <a:r>
              <a:rPr sz="1950" b="1" spc="-375" dirty="0">
                <a:latin typeface="Arial"/>
                <a:cs typeface="Arial"/>
              </a:rPr>
              <a:t>А</a:t>
            </a:r>
            <a:r>
              <a:rPr sz="1950" b="1" spc="-400" dirty="0">
                <a:latin typeface="Arial"/>
                <a:cs typeface="Arial"/>
              </a:rPr>
              <a:t>М</a:t>
            </a:r>
            <a:r>
              <a:rPr sz="1950" b="1" spc="-290" dirty="0">
                <a:latin typeface="Arial"/>
                <a:cs typeface="Arial"/>
              </a:rPr>
              <a:t>О</a:t>
            </a:r>
            <a:r>
              <a:rPr sz="1950" b="1" spc="-250" dirty="0">
                <a:latin typeface="Arial"/>
                <a:cs typeface="Arial"/>
              </a:rPr>
              <a:t>Т</a:t>
            </a:r>
            <a:r>
              <a:rPr sz="1950" b="1" spc="-280" dirty="0">
                <a:latin typeface="Arial"/>
                <a:cs typeface="Arial"/>
              </a:rPr>
              <a:t>Н</a:t>
            </a:r>
            <a:r>
              <a:rPr sz="1950" b="1" spc="-290" dirty="0">
                <a:latin typeface="Arial"/>
                <a:cs typeface="Arial"/>
              </a:rPr>
              <a:t>О</a:t>
            </a:r>
            <a:r>
              <a:rPr sz="1950" b="1" spc="-280" dirty="0">
                <a:latin typeface="Arial"/>
                <a:cs typeface="Arial"/>
              </a:rPr>
              <a:t>С</a:t>
            </a:r>
            <a:r>
              <a:rPr sz="1950" b="1" spc="-250" dirty="0">
                <a:latin typeface="Arial"/>
                <a:cs typeface="Arial"/>
              </a:rPr>
              <a:t>Т</a:t>
            </a:r>
            <a:r>
              <a:rPr sz="1950" b="1" spc="-245" dirty="0">
                <a:latin typeface="Arial"/>
                <a:cs typeface="Arial"/>
              </a:rPr>
              <a:t>Ь</a:t>
            </a:r>
            <a:endParaRPr sz="1950">
              <a:latin typeface="Arial"/>
              <a:cs typeface="Arial"/>
            </a:endParaRPr>
          </a:p>
        </p:txBody>
      </p:sp>
      <p:pic>
        <p:nvPicPr>
          <p:cNvPr id="75" name="object 75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3734210" y="2380793"/>
            <a:ext cx="180041" cy="219425"/>
          </a:xfrm>
          <a:prstGeom prst="rect">
            <a:avLst/>
          </a:prstGeom>
        </p:spPr>
      </p:pic>
      <p:sp>
        <p:nvSpPr>
          <p:cNvPr id="76" name="object 76"/>
          <p:cNvSpPr txBox="1"/>
          <p:nvPr/>
        </p:nvSpPr>
        <p:spPr>
          <a:xfrm>
            <a:off x="3909553" y="2301656"/>
            <a:ext cx="394335" cy="3251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50" spc="-335" dirty="0">
                <a:latin typeface="Microsoft Sans Serif"/>
                <a:cs typeface="Microsoft Sans Serif"/>
              </a:rPr>
              <a:t>2</a:t>
            </a:r>
            <a:r>
              <a:rPr sz="1950" spc="-425" dirty="0">
                <a:latin typeface="Microsoft Sans Serif"/>
                <a:cs typeface="Microsoft Sans Serif"/>
              </a:rPr>
              <a:t>0</a:t>
            </a:r>
            <a:r>
              <a:rPr sz="1950" spc="-335" dirty="0">
                <a:latin typeface="Microsoft Sans Serif"/>
                <a:cs typeface="Microsoft Sans Serif"/>
              </a:rPr>
              <a:t>0</a:t>
            </a:r>
            <a:r>
              <a:rPr sz="1950" spc="-350" dirty="0">
                <a:latin typeface="Microsoft Sans Serif"/>
                <a:cs typeface="Microsoft Sans Serif"/>
              </a:rPr>
              <a:t>9</a:t>
            </a:r>
            <a:endParaRPr sz="1950">
              <a:latin typeface="Microsoft Sans Serif"/>
              <a:cs typeface="Microsoft Sans Serif"/>
            </a:endParaRPr>
          </a:p>
        </p:txBody>
      </p:sp>
      <p:grpSp>
        <p:nvGrpSpPr>
          <p:cNvPr id="77" name="object 77"/>
          <p:cNvGrpSpPr/>
          <p:nvPr/>
        </p:nvGrpSpPr>
        <p:grpSpPr>
          <a:xfrm>
            <a:off x="5150535" y="2380793"/>
            <a:ext cx="1596390" cy="219710"/>
            <a:chOff x="5150535" y="2380793"/>
            <a:chExt cx="1596390" cy="219710"/>
          </a:xfrm>
        </p:grpSpPr>
        <p:pic>
          <p:nvPicPr>
            <p:cNvPr id="78" name="object 78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150535" y="2380793"/>
              <a:ext cx="180041" cy="219425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6578863" y="2395422"/>
              <a:ext cx="168038" cy="190168"/>
            </a:xfrm>
            <a:prstGeom prst="rect">
              <a:avLst/>
            </a:prstGeom>
          </p:spPr>
        </p:pic>
      </p:grpSp>
      <p:sp>
        <p:nvSpPr>
          <p:cNvPr id="80" name="object 80"/>
          <p:cNvSpPr txBox="1"/>
          <p:nvPr/>
        </p:nvSpPr>
        <p:spPr>
          <a:xfrm>
            <a:off x="5330279" y="2301656"/>
            <a:ext cx="1816100" cy="3251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1433830" algn="l"/>
              </a:tabLst>
            </a:pPr>
            <a:r>
              <a:rPr sz="1950" spc="-330" dirty="0">
                <a:latin typeface="Microsoft Sans Serif"/>
                <a:cs typeface="Microsoft Sans Serif"/>
              </a:rPr>
              <a:t>2</a:t>
            </a:r>
            <a:r>
              <a:rPr sz="1950" spc="-420" dirty="0">
                <a:latin typeface="Microsoft Sans Serif"/>
                <a:cs typeface="Microsoft Sans Serif"/>
              </a:rPr>
              <a:t>0</a:t>
            </a:r>
            <a:r>
              <a:rPr sz="1950" spc="-330" dirty="0">
                <a:latin typeface="Microsoft Sans Serif"/>
                <a:cs typeface="Microsoft Sans Serif"/>
              </a:rPr>
              <a:t>1</a:t>
            </a:r>
            <a:r>
              <a:rPr sz="1950" spc="-350" dirty="0">
                <a:latin typeface="Microsoft Sans Serif"/>
                <a:cs typeface="Microsoft Sans Serif"/>
              </a:rPr>
              <a:t>2</a:t>
            </a:r>
            <a:r>
              <a:rPr sz="1950" dirty="0">
                <a:latin typeface="Microsoft Sans Serif"/>
                <a:cs typeface="Microsoft Sans Serif"/>
              </a:rPr>
              <a:t>	</a:t>
            </a:r>
            <a:r>
              <a:rPr sz="1950" spc="-335" dirty="0">
                <a:latin typeface="Microsoft Sans Serif"/>
                <a:cs typeface="Microsoft Sans Serif"/>
              </a:rPr>
              <a:t>2</a:t>
            </a:r>
            <a:r>
              <a:rPr sz="1950" spc="-425" dirty="0">
                <a:latin typeface="Microsoft Sans Serif"/>
                <a:cs typeface="Microsoft Sans Serif"/>
              </a:rPr>
              <a:t>0</a:t>
            </a:r>
            <a:r>
              <a:rPr sz="1950" spc="-335" dirty="0">
                <a:latin typeface="Microsoft Sans Serif"/>
                <a:cs typeface="Microsoft Sans Serif"/>
              </a:rPr>
              <a:t>1</a:t>
            </a:r>
            <a:r>
              <a:rPr sz="1950" spc="-350" dirty="0">
                <a:latin typeface="Microsoft Sans Serif"/>
                <a:cs typeface="Microsoft Sans Serif"/>
              </a:rPr>
              <a:t>5</a:t>
            </a:r>
            <a:endParaRPr sz="1950">
              <a:latin typeface="Microsoft Sans Serif"/>
              <a:cs typeface="Microsoft Sans Serif"/>
            </a:endParaRPr>
          </a:p>
        </p:txBody>
      </p:sp>
      <p:pic>
        <p:nvPicPr>
          <p:cNvPr id="81" name="object 81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8007191" y="2395422"/>
            <a:ext cx="156035" cy="190168"/>
          </a:xfrm>
          <a:prstGeom prst="rect">
            <a:avLst/>
          </a:prstGeom>
        </p:spPr>
      </p:pic>
      <p:sp>
        <p:nvSpPr>
          <p:cNvPr id="82" name="object 82"/>
          <p:cNvSpPr txBox="1"/>
          <p:nvPr/>
        </p:nvSpPr>
        <p:spPr>
          <a:xfrm>
            <a:off x="8172532" y="2301656"/>
            <a:ext cx="394335" cy="3251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50" spc="-335" dirty="0">
                <a:latin typeface="Microsoft Sans Serif"/>
                <a:cs typeface="Microsoft Sans Serif"/>
              </a:rPr>
              <a:t>2</a:t>
            </a:r>
            <a:r>
              <a:rPr sz="1950" spc="-425" dirty="0">
                <a:latin typeface="Microsoft Sans Serif"/>
                <a:cs typeface="Microsoft Sans Serif"/>
              </a:rPr>
              <a:t>0</a:t>
            </a:r>
            <a:r>
              <a:rPr sz="1950" spc="-335" dirty="0">
                <a:latin typeface="Microsoft Sans Serif"/>
                <a:cs typeface="Microsoft Sans Serif"/>
              </a:rPr>
              <a:t>1</a:t>
            </a:r>
            <a:r>
              <a:rPr sz="1950" spc="-350" dirty="0">
                <a:latin typeface="Microsoft Sans Serif"/>
                <a:cs typeface="Microsoft Sans Serif"/>
              </a:rPr>
              <a:t>8</a:t>
            </a:r>
            <a:endParaRPr sz="1950">
              <a:latin typeface="Microsoft Sans Serif"/>
              <a:cs typeface="Microsoft Sans Serif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416687" y="1688706"/>
            <a:ext cx="11220450" cy="4982845"/>
          </a:xfrm>
          <a:custGeom>
            <a:avLst/>
            <a:gdLst/>
            <a:ahLst/>
            <a:cxnLst/>
            <a:rect l="l" t="t" r="r" b="b"/>
            <a:pathLst>
              <a:path w="11220450" h="4982845">
                <a:moveTo>
                  <a:pt x="0" y="4982718"/>
                </a:moveTo>
                <a:lnTo>
                  <a:pt x="11220069" y="4982718"/>
                </a:lnTo>
                <a:lnTo>
                  <a:pt x="11220069" y="0"/>
                </a:lnTo>
                <a:lnTo>
                  <a:pt x="0" y="0"/>
                </a:lnTo>
                <a:lnTo>
                  <a:pt x="0" y="4982718"/>
                </a:lnTo>
                <a:close/>
              </a:path>
            </a:pathLst>
          </a:custGeom>
          <a:ln w="9525">
            <a:solidFill>
              <a:srgbClr val="E6B8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4" name="object 84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8712454" y="0"/>
            <a:ext cx="3032125" cy="79603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2764" y="51638"/>
            <a:ext cx="658368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5" dirty="0">
                <a:solidFill>
                  <a:srgbClr val="660066"/>
                </a:solidFill>
              </a:rPr>
              <a:t>Математическая</a:t>
            </a:r>
            <a:r>
              <a:rPr sz="4000" spc="-55" dirty="0">
                <a:solidFill>
                  <a:srgbClr val="660066"/>
                </a:solidFill>
              </a:rPr>
              <a:t> </a:t>
            </a:r>
            <a:r>
              <a:rPr sz="4000" spc="-5" dirty="0">
                <a:solidFill>
                  <a:srgbClr val="660066"/>
                </a:solidFill>
              </a:rPr>
              <a:t>грамотность</a:t>
            </a:r>
            <a:endParaRPr sz="4000"/>
          </a:p>
        </p:txBody>
      </p:sp>
      <p:grpSp>
        <p:nvGrpSpPr>
          <p:cNvPr id="3" name="object 3"/>
          <p:cNvGrpSpPr/>
          <p:nvPr/>
        </p:nvGrpSpPr>
        <p:grpSpPr>
          <a:xfrm>
            <a:off x="1464183" y="5949899"/>
            <a:ext cx="3027045" cy="927735"/>
            <a:chOff x="1464183" y="5949899"/>
            <a:chExt cx="3027045" cy="927735"/>
          </a:xfrm>
        </p:grpSpPr>
        <p:sp>
          <p:nvSpPr>
            <p:cNvPr id="4" name="object 4"/>
            <p:cNvSpPr/>
            <p:nvPr/>
          </p:nvSpPr>
          <p:spPr>
            <a:xfrm>
              <a:off x="1476883" y="5962599"/>
              <a:ext cx="3001645" cy="902335"/>
            </a:xfrm>
            <a:custGeom>
              <a:avLst/>
              <a:gdLst/>
              <a:ahLst/>
              <a:cxnLst/>
              <a:rect l="l" t="t" r="r" b="b"/>
              <a:pathLst>
                <a:path w="3001645" h="902334">
                  <a:moveTo>
                    <a:pt x="2850768" y="0"/>
                  </a:moveTo>
                  <a:lnTo>
                    <a:pt x="150367" y="0"/>
                  </a:lnTo>
                  <a:lnTo>
                    <a:pt x="102835" y="7665"/>
                  </a:lnTo>
                  <a:lnTo>
                    <a:pt x="61557" y="29012"/>
                  </a:lnTo>
                  <a:lnTo>
                    <a:pt x="29008" y="61562"/>
                  </a:lnTo>
                  <a:lnTo>
                    <a:pt x="7664" y="102840"/>
                  </a:lnTo>
                  <a:lnTo>
                    <a:pt x="0" y="150368"/>
                  </a:lnTo>
                  <a:lnTo>
                    <a:pt x="0" y="751814"/>
                  </a:lnTo>
                  <a:lnTo>
                    <a:pt x="7664" y="799342"/>
                  </a:lnTo>
                  <a:lnTo>
                    <a:pt x="29008" y="840619"/>
                  </a:lnTo>
                  <a:lnTo>
                    <a:pt x="61557" y="873170"/>
                  </a:lnTo>
                  <a:lnTo>
                    <a:pt x="102835" y="894516"/>
                  </a:lnTo>
                  <a:lnTo>
                    <a:pt x="150367" y="902182"/>
                  </a:lnTo>
                  <a:lnTo>
                    <a:pt x="2850768" y="902182"/>
                  </a:lnTo>
                  <a:lnTo>
                    <a:pt x="2898301" y="894516"/>
                  </a:lnTo>
                  <a:lnTo>
                    <a:pt x="2939579" y="873170"/>
                  </a:lnTo>
                  <a:lnTo>
                    <a:pt x="2972128" y="840619"/>
                  </a:lnTo>
                  <a:lnTo>
                    <a:pt x="2993472" y="799342"/>
                  </a:lnTo>
                  <a:lnTo>
                    <a:pt x="3001137" y="751814"/>
                  </a:lnTo>
                  <a:lnTo>
                    <a:pt x="3001137" y="150368"/>
                  </a:lnTo>
                  <a:lnTo>
                    <a:pt x="2993472" y="102840"/>
                  </a:lnTo>
                  <a:lnTo>
                    <a:pt x="2972128" y="61562"/>
                  </a:lnTo>
                  <a:lnTo>
                    <a:pt x="2939579" y="29012"/>
                  </a:lnTo>
                  <a:lnTo>
                    <a:pt x="2898301" y="7665"/>
                  </a:lnTo>
                  <a:lnTo>
                    <a:pt x="2850768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476883" y="5962599"/>
              <a:ext cx="3001645" cy="902335"/>
            </a:xfrm>
            <a:custGeom>
              <a:avLst/>
              <a:gdLst/>
              <a:ahLst/>
              <a:cxnLst/>
              <a:rect l="l" t="t" r="r" b="b"/>
              <a:pathLst>
                <a:path w="3001645" h="902334">
                  <a:moveTo>
                    <a:pt x="0" y="150368"/>
                  </a:moveTo>
                  <a:lnTo>
                    <a:pt x="7664" y="102840"/>
                  </a:lnTo>
                  <a:lnTo>
                    <a:pt x="29008" y="61562"/>
                  </a:lnTo>
                  <a:lnTo>
                    <a:pt x="61557" y="29012"/>
                  </a:lnTo>
                  <a:lnTo>
                    <a:pt x="102835" y="7665"/>
                  </a:lnTo>
                  <a:lnTo>
                    <a:pt x="150367" y="0"/>
                  </a:lnTo>
                  <a:lnTo>
                    <a:pt x="2850768" y="0"/>
                  </a:lnTo>
                  <a:lnTo>
                    <a:pt x="2898301" y="7665"/>
                  </a:lnTo>
                  <a:lnTo>
                    <a:pt x="2939579" y="29012"/>
                  </a:lnTo>
                  <a:lnTo>
                    <a:pt x="2972128" y="61562"/>
                  </a:lnTo>
                  <a:lnTo>
                    <a:pt x="2993472" y="102840"/>
                  </a:lnTo>
                  <a:lnTo>
                    <a:pt x="3001137" y="150368"/>
                  </a:lnTo>
                  <a:lnTo>
                    <a:pt x="3001137" y="751814"/>
                  </a:lnTo>
                  <a:lnTo>
                    <a:pt x="2993472" y="799342"/>
                  </a:lnTo>
                  <a:lnTo>
                    <a:pt x="2972128" y="840619"/>
                  </a:lnTo>
                  <a:lnTo>
                    <a:pt x="2939579" y="873170"/>
                  </a:lnTo>
                  <a:lnTo>
                    <a:pt x="2898301" y="894516"/>
                  </a:lnTo>
                  <a:lnTo>
                    <a:pt x="2850768" y="902182"/>
                  </a:lnTo>
                  <a:lnTo>
                    <a:pt x="150367" y="902182"/>
                  </a:lnTo>
                  <a:lnTo>
                    <a:pt x="102835" y="894516"/>
                  </a:lnTo>
                  <a:lnTo>
                    <a:pt x="61557" y="873170"/>
                  </a:lnTo>
                  <a:lnTo>
                    <a:pt x="29008" y="840619"/>
                  </a:lnTo>
                  <a:lnTo>
                    <a:pt x="7664" y="799342"/>
                  </a:lnTo>
                  <a:lnTo>
                    <a:pt x="0" y="751814"/>
                  </a:lnTo>
                  <a:lnTo>
                    <a:pt x="0" y="150368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1530222" y="4099052"/>
            <a:ext cx="3027045" cy="1800225"/>
            <a:chOff x="1530222" y="4099052"/>
            <a:chExt cx="3027045" cy="1800225"/>
          </a:xfrm>
        </p:grpSpPr>
        <p:sp>
          <p:nvSpPr>
            <p:cNvPr id="7" name="object 7"/>
            <p:cNvSpPr/>
            <p:nvPr/>
          </p:nvSpPr>
          <p:spPr>
            <a:xfrm>
              <a:off x="1542922" y="4111752"/>
              <a:ext cx="3001645" cy="845819"/>
            </a:xfrm>
            <a:custGeom>
              <a:avLst/>
              <a:gdLst/>
              <a:ahLst/>
              <a:cxnLst/>
              <a:rect l="l" t="t" r="r" b="b"/>
              <a:pathLst>
                <a:path w="3001645" h="845820">
                  <a:moveTo>
                    <a:pt x="2860166" y="0"/>
                  </a:moveTo>
                  <a:lnTo>
                    <a:pt x="140970" y="0"/>
                  </a:lnTo>
                  <a:lnTo>
                    <a:pt x="96414" y="7187"/>
                  </a:lnTo>
                  <a:lnTo>
                    <a:pt x="57716" y="27200"/>
                  </a:lnTo>
                  <a:lnTo>
                    <a:pt x="27200" y="57716"/>
                  </a:lnTo>
                  <a:lnTo>
                    <a:pt x="7187" y="96414"/>
                  </a:lnTo>
                  <a:lnTo>
                    <a:pt x="0" y="140970"/>
                  </a:lnTo>
                  <a:lnTo>
                    <a:pt x="0" y="704850"/>
                  </a:lnTo>
                  <a:lnTo>
                    <a:pt x="7187" y="749405"/>
                  </a:lnTo>
                  <a:lnTo>
                    <a:pt x="27200" y="788103"/>
                  </a:lnTo>
                  <a:lnTo>
                    <a:pt x="57716" y="818619"/>
                  </a:lnTo>
                  <a:lnTo>
                    <a:pt x="96414" y="838632"/>
                  </a:lnTo>
                  <a:lnTo>
                    <a:pt x="140970" y="845820"/>
                  </a:lnTo>
                  <a:lnTo>
                    <a:pt x="2860166" y="845820"/>
                  </a:lnTo>
                  <a:lnTo>
                    <a:pt x="2904722" y="838632"/>
                  </a:lnTo>
                  <a:lnTo>
                    <a:pt x="2943420" y="818619"/>
                  </a:lnTo>
                  <a:lnTo>
                    <a:pt x="2973936" y="788103"/>
                  </a:lnTo>
                  <a:lnTo>
                    <a:pt x="2993949" y="749405"/>
                  </a:lnTo>
                  <a:lnTo>
                    <a:pt x="3001137" y="704850"/>
                  </a:lnTo>
                  <a:lnTo>
                    <a:pt x="3001137" y="140970"/>
                  </a:lnTo>
                  <a:lnTo>
                    <a:pt x="2993949" y="96414"/>
                  </a:lnTo>
                  <a:lnTo>
                    <a:pt x="2973936" y="57716"/>
                  </a:lnTo>
                  <a:lnTo>
                    <a:pt x="2943420" y="27200"/>
                  </a:lnTo>
                  <a:lnTo>
                    <a:pt x="2904722" y="7187"/>
                  </a:lnTo>
                  <a:lnTo>
                    <a:pt x="2860166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42922" y="4111752"/>
              <a:ext cx="3001645" cy="845819"/>
            </a:xfrm>
            <a:custGeom>
              <a:avLst/>
              <a:gdLst/>
              <a:ahLst/>
              <a:cxnLst/>
              <a:rect l="l" t="t" r="r" b="b"/>
              <a:pathLst>
                <a:path w="3001645" h="845820">
                  <a:moveTo>
                    <a:pt x="0" y="140970"/>
                  </a:moveTo>
                  <a:lnTo>
                    <a:pt x="7187" y="96414"/>
                  </a:lnTo>
                  <a:lnTo>
                    <a:pt x="27200" y="57716"/>
                  </a:lnTo>
                  <a:lnTo>
                    <a:pt x="57716" y="27200"/>
                  </a:lnTo>
                  <a:lnTo>
                    <a:pt x="96414" y="7187"/>
                  </a:lnTo>
                  <a:lnTo>
                    <a:pt x="140970" y="0"/>
                  </a:lnTo>
                  <a:lnTo>
                    <a:pt x="2860166" y="0"/>
                  </a:lnTo>
                  <a:lnTo>
                    <a:pt x="2904722" y="7187"/>
                  </a:lnTo>
                  <a:lnTo>
                    <a:pt x="2943420" y="27200"/>
                  </a:lnTo>
                  <a:lnTo>
                    <a:pt x="2973936" y="57716"/>
                  </a:lnTo>
                  <a:lnTo>
                    <a:pt x="2993949" y="96414"/>
                  </a:lnTo>
                  <a:lnTo>
                    <a:pt x="3001137" y="140970"/>
                  </a:lnTo>
                  <a:lnTo>
                    <a:pt x="3001137" y="704850"/>
                  </a:lnTo>
                  <a:lnTo>
                    <a:pt x="2993949" y="749405"/>
                  </a:lnTo>
                  <a:lnTo>
                    <a:pt x="2973936" y="788103"/>
                  </a:lnTo>
                  <a:lnTo>
                    <a:pt x="2943420" y="818619"/>
                  </a:lnTo>
                  <a:lnTo>
                    <a:pt x="2904722" y="838632"/>
                  </a:lnTo>
                  <a:lnTo>
                    <a:pt x="2860166" y="845820"/>
                  </a:lnTo>
                  <a:lnTo>
                    <a:pt x="140970" y="845820"/>
                  </a:lnTo>
                  <a:lnTo>
                    <a:pt x="96414" y="838632"/>
                  </a:lnTo>
                  <a:lnTo>
                    <a:pt x="57716" y="818619"/>
                  </a:lnTo>
                  <a:lnTo>
                    <a:pt x="27200" y="788103"/>
                  </a:lnTo>
                  <a:lnTo>
                    <a:pt x="7187" y="749405"/>
                  </a:lnTo>
                  <a:lnTo>
                    <a:pt x="0" y="704850"/>
                  </a:lnTo>
                  <a:lnTo>
                    <a:pt x="0" y="140970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818000" y="5018913"/>
              <a:ext cx="561340" cy="867410"/>
            </a:xfrm>
            <a:custGeom>
              <a:avLst/>
              <a:gdLst/>
              <a:ahLst/>
              <a:cxnLst/>
              <a:rect l="l" t="t" r="r" b="b"/>
              <a:pathLst>
                <a:path w="561339" h="867410">
                  <a:moveTo>
                    <a:pt x="280543" y="0"/>
                  </a:moveTo>
                  <a:lnTo>
                    <a:pt x="0" y="371475"/>
                  </a:lnTo>
                  <a:lnTo>
                    <a:pt x="140208" y="371475"/>
                  </a:lnTo>
                  <a:lnTo>
                    <a:pt x="140208" y="867410"/>
                  </a:lnTo>
                  <a:lnTo>
                    <a:pt x="420750" y="867410"/>
                  </a:lnTo>
                  <a:lnTo>
                    <a:pt x="420750" y="371475"/>
                  </a:lnTo>
                  <a:lnTo>
                    <a:pt x="560959" y="371475"/>
                  </a:lnTo>
                  <a:lnTo>
                    <a:pt x="280543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818000" y="5018913"/>
              <a:ext cx="561340" cy="867410"/>
            </a:xfrm>
            <a:custGeom>
              <a:avLst/>
              <a:gdLst/>
              <a:ahLst/>
              <a:cxnLst/>
              <a:rect l="l" t="t" r="r" b="b"/>
              <a:pathLst>
                <a:path w="561339" h="867410">
                  <a:moveTo>
                    <a:pt x="0" y="371475"/>
                  </a:moveTo>
                  <a:lnTo>
                    <a:pt x="280543" y="0"/>
                  </a:lnTo>
                  <a:lnTo>
                    <a:pt x="560959" y="371475"/>
                  </a:lnTo>
                  <a:lnTo>
                    <a:pt x="420750" y="371475"/>
                  </a:lnTo>
                  <a:lnTo>
                    <a:pt x="420750" y="867410"/>
                  </a:lnTo>
                  <a:lnTo>
                    <a:pt x="140208" y="867410"/>
                  </a:lnTo>
                  <a:lnTo>
                    <a:pt x="140208" y="371475"/>
                  </a:lnTo>
                  <a:lnTo>
                    <a:pt x="0" y="371475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040127" y="6065316"/>
            <a:ext cx="183578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solidFill>
                  <a:srgbClr val="FFFFFF"/>
                </a:solidFill>
                <a:latin typeface="Arial Black"/>
                <a:cs typeface="Arial Black"/>
              </a:rPr>
              <a:t>Результаты</a:t>
            </a:r>
            <a:endParaRPr sz="2100">
              <a:latin typeface="Arial Black"/>
              <a:cs typeface="Arial Black"/>
            </a:endParaRPr>
          </a:p>
          <a:p>
            <a:pPr marL="53340">
              <a:lnSpc>
                <a:spcPct val="100000"/>
              </a:lnSpc>
            </a:pPr>
            <a:r>
              <a:rPr sz="2100" dirty="0">
                <a:solidFill>
                  <a:srgbClr val="FFFFFF"/>
                </a:solidFill>
                <a:latin typeface="Arial Black"/>
                <a:cs typeface="Arial Black"/>
              </a:rPr>
              <a:t>в</a:t>
            </a:r>
            <a:r>
              <a:rPr sz="2100" spc="-8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100" spc="-5" dirty="0">
                <a:solidFill>
                  <a:srgbClr val="FFFFFF"/>
                </a:solidFill>
                <a:latin typeface="Arial Black"/>
                <a:cs typeface="Arial Black"/>
              </a:rPr>
              <a:t>контексте</a:t>
            </a:r>
            <a:endParaRPr sz="2100">
              <a:latin typeface="Arial Black"/>
              <a:cs typeface="Arial Black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7765542" y="4125595"/>
            <a:ext cx="3144520" cy="871219"/>
            <a:chOff x="7765542" y="4125595"/>
            <a:chExt cx="3144520" cy="871219"/>
          </a:xfrm>
        </p:grpSpPr>
        <p:sp>
          <p:nvSpPr>
            <p:cNvPr id="13" name="object 13"/>
            <p:cNvSpPr/>
            <p:nvPr/>
          </p:nvSpPr>
          <p:spPr>
            <a:xfrm>
              <a:off x="7778242" y="4138295"/>
              <a:ext cx="3119120" cy="845819"/>
            </a:xfrm>
            <a:custGeom>
              <a:avLst/>
              <a:gdLst/>
              <a:ahLst/>
              <a:cxnLst/>
              <a:rect l="l" t="t" r="r" b="b"/>
              <a:pathLst>
                <a:path w="3119120" h="845820">
                  <a:moveTo>
                    <a:pt x="2977768" y="0"/>
                  </a:moveTo>
                  <a:lnTo>
                    <a:pt x="140969" y="0"/>
                  </a:lnTo>
                  <a:lnTo>
                    <a:pt x="96414" y="7187"/>
                  </a:lnTo>
                  <a:lnTo>
                    <a:pt x="57716" y="27200"/>
                  </a:lnTo>
                  <a:lnTo>
                    <a:pt x="27200" y="57716"/>
                  </a:lnTo>
                  <a:lnTo>
                    <a:pt x="7187" y="96414"/>
                  </a:lnTo>
                  <a:lnTo>
                    <a:pt x="0" y="140969"/>
                  </a:lnTo>
                  <a:lnTo>
                    <a:pt x="0" y="704849"/>
                  </a:lnTo>
                  <a:lnTo>
                    <a:pt x="7187" y="749405"/>
                  </a:lnTo>
                  <a:lnTo>
                    <a:pt x="27200" y="788103"/>
                  </a:lnTo>
                  <a:lnTo>
                    <a:pt x="57716" y="818619"/>
                  </a:lnTo>
                  <a:lnTo>
                    <a:pt x="96414" y="838632"/>
                  </a:lnTo>
                  <a:lnTo>
                    <a:pt x="140969" y="845819"/>
                  </a:lnTo>
                  <a:lnTo>
                    <a:pt x="2977768" y="845819"/>
                  </a:lnTo>
                  <a:lnTo>
                    <a:pt x="3022324" y="838632"/>
                  </a:lnTo>
                  <a:lnTo>
                    <a:pt x="3061022" y="818619"/>
                  </a:lnTo>
                  <a:lnTo>
                    <a:pt x="3091538" y="788103"/>
                  </a:lnTo>
                  <a:lnTo>
                    <a:pt x="3111551" y="749405"/>
                  </a:lnTo>
                  <a:lnTo>
                    <a:pt x="3118738" y="704849"/>
                  </a:lnTo>
                  <a:lnTo>
                    <a:pt x="3118738" y="140969"/>
                  </a:lnTo>
                  <a:lnTo>
                    <a:pt x="3111551" y="96414"/>
                  </a:lnTo>
                  <a:lnTo>
                    <a:pt x="3091538" y="57716"/>
                  </a:lnTo>
                  <a:lnTo>
                    <a:pt x="3061022" y="27200"/>
                  </a:lnTo>
                  <a:lnTo>
                    <a:pt x="3022324" y="7187"/>
                  </a:lnTo>
                  <a:lnTo>
                    <a:pt x="2977768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78242" y="4138295"/>
              <a:ext cx="3119120" cy="845819"/>
            </a:xfrm>
            <a:custGeom>
              <a:avLst/>
              <a:gdLst/>
              <a:ahLst/>
              <a:cxnLst/>
              <a:rect l="l" t="t" r="r" b="b"/>
              <a:pathLst>
                <a:path w="3119120" h="845820">
                  <a:moveTo>
                    <a:pt x="0" y="140969"/>
                  </a:moveTo>
                  <a:lnTo>
                    <a:pt x="7187" y="96414"/>
                  </a:lnTo>
                  <a:lnTo>
                    <a:pt x="27200" y="57716"/>
                  </a:lnTo>
                  <a:lnTo>
                    <a:pt x="57716" y="27200"/>
                  </a:lnTo>
                  <a:lnTo>
                    <a:pt x="96414" y="7187"/>
                  </a:lnTo>
                  <a:lnTo>
                    <a:pt x="140969" y="0"/>
                  </a:lnTo>
                  <a:lnTo>
                    <a:pt x="2977768" y="0"/>
                  </a:lnTo>
                  <a:lnTo>
                    <a:pt x="3022324" y="7187"/>
                  </a:lnTo>
                  <a:lnTo>
                    <a:pt x="3061022" y="27200"/>
                  </a:lnTo>
                  <a:lnTo>
                    <a:pt x="3091538" y="57716"/>
                  </a:lnTo>
                  <a:lnTo>
                    <a:pt x="3111551" y="96414"/>
                  </a:lnTo>
                  <a:lnTo>
                    <a:pt x="3118738" y="140969"/>
                  </a:lnTo>
                  <a:lnTo>
                    <a:pt x="3118738" y="704849"/>
                  </a:lnTo>
                  <a:lnTo>
                    <a:pt x="3111551" y="749405"/>
                  </a:lnTo>
                  <a:lnTo>
                    <a:pt x="3091538" y="788103"/>
                  </a:lnTo>
                  <a:lnTo>
                    <a:pt x="3061022" y="818619"/>
                  </a:lnTo>
                  <a:lnTo>
                    <a:pt x="3022324" y="838632"/>
                  </a:lnTo>
                  <a:lnTo>
                    <a:pt x="2977768" y="845819"/>
                  </a:lnTo>
                  <a:lnTo>
                    <a:pt x="140969" y="845819"/>
                  </a:lnTo>
                  <a:lnTo>
                    <a:pt x="96414" y="838632"/>
                  </a:lnTo>
                  <a:lnTo>
                    <a:pt x="57716" y="818619"/>
                  </a:lnTo>
                  <a:lnTo>
                    <a:pt x="27200" y="788103"/>
                  </a:lnTo>
                  <a:lnTo>
                    <a:pt x="7187" y="749405"/>
                  </a:lnTo>
                  <a:lnTo>
                    <a:pt x="0" y="704849"/>
                  </a:lnTo>
                  <a:lnTo>
                    <a:pt x="0" y="140969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8023352" y="4212412"/>
            <a:ext cx="254762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solidFill>
                  <a:srgbClr val="FFFFFF"/>
                </a:solidFill>
                <a:latin typeface="Arial Black"/>
                <a:cs typeface="Arial Black"/>
              </a:rPr>
              <a:t>Математическая</a:t>
            </a:r>
            <a:endParaRPr sz="2100">
              <a:latin typeface="Arial Black"/>
              <a:cs typeface="Arial Black"/>
            </a:endParaRPr>
          </a:p>
          <a:p>
            <a:pPr marL="81915" algn="ctr">
              <a:lnSpc>
                <a:spcPct val="100000"/>
              </a:lnSpc>
            </a:pPr>
            <a:r>
              <a:rPr sz="2100" dirty="0">
                <a:solidFill>
                  <a:srgbClr val="FFFFFF"/>
                </a:solidFill>
                <a:latin typeface="Arial Black"/>
                <a:cs typeface="Arial Black"/>
              </a:rPr>
              <a:t>проблема</a:t>
            </a:r>
            <a:endParaRPr sz="2100">
              <a:latin typeface="Arial Black"/>
              <a:cs typeface="Arial Black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7798561" y="5944920"/>
            <a:ext cx="3111500" cy="901065"/>
            <a:chOff x="7798561" y="5944920"/>
            <a:chExt cx="3111500" cy="901065"/>
          </a:xfrm>
        </p:grpSpPr>
        <p:sp>
          <p:nvSpPr>
            <p:cNvPr id="17" name="object 17"/>
            <p:cNvSpPr/>
            <p:nvPr/>
          </p:nvSpPr>
          <p:spPr>
            <a:xfrm>
              <a:off x="7811261" y="5957620"/>
              <a:ext cx="3086100" cy="875665"/>
            </a:xfrm>
            <a:custGeom>
              <a:avLst/>
              <a:gdLst/>
              <a:ahLst/>
              <a:cxnLst/>
              <a:rect l="l" t="t" r="r" b="b"/>
              <a:pathLst>
                <a:path w="3086100" h="875665">
                  <a:moveTo>
                    <a:pt x="2939796" y="0"/>
                  </a:moveTo>
                  <a:lnTo>
                    <a:pt x="145923" y="0"/>
                  </a:lnTo>
                  <a:lnTo>
                    <a:pt x="99779" y="7440"/>
                  </a:lnTo>
                  <a:lnTo>
                    <a:pt x="59719" y="28159"/>
                  </a:lnTo>
                  <a:lnTo>
                    <a:pt x="28139" y="59752"/>
                  </a:lnTo>
                  <a:lnTo>
                    <a:pt x="7434" y="99816"/>
                  </a:lnTo>
                  <a:lnTo>
                    <a:pt x="0" y="145948"/>
                  </a:lnTo>
                  <a:lnTo>
                    <a:pt x="0" y="729703"/>
                  </a:lnTo>
                  <a:lnTo>
                    <a:pt x="7434" y="775835"/>
                  </a:lnTo>
                  <a:lnTo>
                    <a:pt x="28139" y="815899"/>
                  </a:lnTo>
                  <a:lnTo>
                    <a:pt x="59719" y="847493"/>
                  </a:lnTo>
                  <a:lnTo>
                    <a:pt x="99779" y="868211"/>
                  </a:lnTo>
                  <a:lnTo>
                    <a:pt x="145923" y="875652"/>
                  </a:lnTo>
                  <a:lnTo>
                    <a:pt x="2939796" y="875652"/>
                  </a:lnTo>
                  <a:lnTo>
                    <a:pt x="2985890" y="868211"/>
                  </a:lnTo>
                  <a:lnTo>
                    <a:pt x="3025944" y="847493"/>
                  </a:lnTo>
                  <a:lnTo>
                    <a:pt x="3057543" y="815899"/>
                  </a:lnTo>
                  <a:lnTo>
                    <a:pt x="3078272" y="775835"/>
                  </a:lnTo>
                  <a:lnTo>
                    <a:pt x="3085719" y="729703"/>
                  </a:lnTo>
                  <a:lnTo>
                    <a:pt x="3085719" y="145948"/>
                  </a:lnTo>
                  <a:lnTo>
                    <a:pt x="3078272" y="99816"/>
                  </a:lnTo>
                  <a:lnTo>
                    <a:pt x="3057543" y="59752"/>
                  </a:lnTo>
                  <a:lnTo>
                    <a:pt x="3025944" y="28159"/>
                  </a:lnTo>
                  <a:lnTo>
                    <a:pt x="2985890" y="7440"/>
                  </a:lnTo>
                  <a:lnTo>
                    <a:pt x="2939796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811261" y="5957620"/>
              <a:ext cx="3086100" cy="875665"/>
            </a:xfrm>
            <a:custGeom>
              <a:avLst/>
              <a:gdLst/>
              <a:ahLst/>
              <a:cxnLst/>
              <a:rect l="l" t="t" r="r" b="b"/>
              <a:pathLst>
                <a:path w="3086100" h="875665">
                  <a:moveTo>
                    <a:pt x="0" y="145948"/>
                  </a:moveTo>
                  <a:lnTo>
                    <a:pt x="7434" y="99816"/>
                  </a:lnTo>
                  <a:lnTo>
                    <a:pt x="28139" y="59752"/>
                  </a:lnTo>
                  <a:lnTo>
                    <a:pt x="59719" y="28159"/>
                  </a:lnTo>
                  <a:lnTo>
                    <a:pt x="99779" y="7440"/>
                  </a:lnTo>
                  <a:lnTo>
                    <a:pt x="145923" y="0"/>
                  </a:lnTo>
                  <a:lnTo>
                    <a:pt x="2939796" y="0"/>
                  </a:lnTo>
                  <a:lnTo>
                    <a:pt x="2985890" y="7440"/>
                  </a:lnTo>
                  <a:lnTo>
                    <a:pt x="3025944" y="28159"/>
                  </a:lnTo>
                  <a:lnTo>
                    <a:pt x="3057543" y="59752"/>
                  </a:lnTo>
                  <a:lnTo>
                    <a:pt x="3078272" y="99816"/>
                  </a:lnTo>
                  <a:lnTo>
                    <a:pt x="3085719" y="145948"/>
                  </a:lnTo>
                  <a:lnTo>
                    <a:pt x="3085719" y="729703"/>
                  </a:lnTo>
                  <a:lnTo>
                    <a:pt x="3078272" y="775835"/>
                  </a:lnTo>
                  <a:lnTo>
                    <a:pt x="3057543" y="815899"/>
                  </a:lnTo>
                  <a:lnTo>
                    <a:pt x="3025944" y="847493"/>
                  </a:lnTo>
                  <a:lnTo>
                    <a:pt x="2985890" y="868211"/>
                  </a:lnTo>
                  <a:lnTo>
                    <a:pt x="2939796" y="875652"/>
                  </a:lnTo>
                  <a:lnTo>
                    <a:pt x="145923" y="875652"/>
                  </a:lnTo>
                  <a:lnTo>
                    <a:pt x="99779" y="868211"/>
                  </a:lnTo>
                  <a:lnTo>
                    <a:pt x="59719" y="847493"/>
                  </a:lnTo>
                  <a:lnTo>
                    <a:pt x="28139" y="815899"/>
                  </a:lnTo>
                  <a:lnTo>
                    <a:pt x="7434" y="775835"/>
                  </a:lnTo>
                  <a:lnTo>
                    <a:pt x="0" y="729703"/>
                  </a:lnTo>
                  <a:lnTo>
                    <a:pt x="0" y="145948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8027923" y="6047028"/>
            <a:ext cx="256794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1484" marR="5080" indent="-439420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solidFill>
                  <a:srgbClr val="FFFFFF"/>
                </a:solidFill>
                <a:latin typeface="Arial Black"/>
                <a:cs typeface="Arial Black"/>
              </a:rPr>
              <a:t>Матем</a:t>
            </a:r>
            <a:r>
              <a:rPr sz="2100" spc="5" dirty="0">
                <a:solidFill>
                  <a:srgbClr val="FFFFFF"/>
                </a:solidFill>
                <a:latin typeface="Arial Black"/>
                <a:cs typeface="Arial Black"/>
              </a:rPr>
              <a:t>а</a:t>
            </a:r>
            <a:r>
              <a:rPr sz="2100" dirty="0">
                <a:solidFill>
                  <a:srgbClr val="FFFFFF"/>
                </a:solidFill>
                <a:latin typeface="Arial Black"/>
                <a:cs typeface="Arial Black"/>
              </a:rPr>
              <a:t>ти</a:t>
            </a:r>
            <a:r>
              <a:rPr sz="2100" spc="-5" dirty="0">
                <a:solidFill>
                  <a:srgbClr val="FFFFFF"/>
                </a:solidFill>
                <a:latin typeface="Arial Black"/>
                <a:cs typeface="Arial Black"/>
              </a:rPr>
              <a:t>че</a:t>
            </a:r>
            <a:r>
              <a:rPr sz="2100" spc="5" dirty="0">
                <a:solidFill>
                  <a:srgbClr val="FFFFFF"/>
                </a:solidFill>
                <a:latin typeface="Arial Black"/>
                <a:cs typeface="Arial Black"/>
              </a:rPr>
              <a:t>с</a:t>
            </a:r>
            <a:r>
              <a:rPr sz="2100" spc="-5" dirty="0">
                <a:solidFill>
                  <a:srgbClr val="FFFFFF"/>
                </a:solidFill>
                <a:latin typeface="Arial Black"/>
                <a:cs typeface="Arial Black"/>
              </a:rPr>
              <a:t>кие  результаты</a:t>
            </a:r>
            <a:endParaRPr sz="2100">
              <a:latin typeface="Arial Black"/>
              <a:cs typeface="Arial Black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690109" y="4578350"/>
            <a:ext cx="2698750" cy="344170"/>
            <a:chOff x="4690109" y="4578350"/>
            <a:chExt cx="2698750" cy="344170"/>
          </a:xfrm>
        </p:grpSpPr>
        <p:sp>
          <p:nvSpPr>
            <p:cNvPr id="21" name="object 21"/>
            <p:cNvSpPr/>
            <p:nvPr/>
          </p:nvSpPr>
          <p:spPr>
            <a:xfrm>
              <a:off x="4702809" y="4591050"/>
              <a:ext cx="2673350" cy="318770"/>
            </a:xfrm>
            <a:custGeom>
              <a:avLst/>
              <a:gdLst/>
              <a:ahLst/>
              <a:cxnLst/>
              <a:rect l="l" t="t" r="r" b="b"/>
              <a:pathLst>
                <a:path w="2673350" h="318770">
                  <a:moveTo>
                    <a:pt x="2135886" y="0"/>
                  </a:moveTo>
                  <a:lnTo>
                    <a:pt x="2135886" y="79629"/>
                  </a:lnTo>
                  <a:lnTo>
                    <a:pt x="0" y="79629"/>
                  </a:lnTo>
                  <a:lnTo>
                    <a:pt x="0" y="238887"/>
                  </a:lnTo>
                  <a:lnTo>
                    <a:pt x="2135886" y="238887"/>
                  </a:lnTo>
                  <a:lnTo>
                    <a:pt x="2135886" y="318388"/>
                  </a:lnTo>
                  <a:lnTo>
                    <a:pt x="2673222" y="159257"/>
                  </a:lnTo>
                  <a:lnTo>
                    <a:pt x="2135886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702809" y="4591050"/>
              <a:ext cx="2673350" cy="318770"/>
            </a:xfrm>
            <a:custGeom>
              <a:avLst/>
              <a:gdLst/>
              <a:ahLst/>
              <a:cxnLst/>
              <a:rect l="l" t="t" r="r" b="b"/>
              <a:pathLst>
                <a:path w="2673350" h="318770">
                  <a:moveTo>
                    <a:pt x="0" y="79629"/>
                  </a:moveTo>
                  <a:lnTo>
                    <a:pt x="2135886" y="79629"/>
                  </a:lnTo>
                  <a:lnTo>
                    <a:pt x="2135886" y="0"/>
                  </a:lnTo>
                  <a:lnTo>
                    <a:pt x="2673222" y="159257"/>
                  </a:lnTo>
                  <a:lnTo>
                    <a:pt x="2135886" y="318388"/>
                  </a:lnTo>
                  <a:lnTo>
                    <a:pt x="2135886" y="238887"/>
                  </a:lnTo>
                  <a:lnTo>
                    <a:pt x="0" y="238887"/>
                  </a:lnTo>
                  <a:lnTo>
                    <a:pt x="0" y="79629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8044053" y="5046090"/>
            <a:ext cx="619760" cy="892810"/>
            <a:chOff x="8044053" y="5046090"/>
            <a:chExt cx="619760" cy="892810"/>
          </a:xfrm>
        </p:grpSpPr>
        <p:sp>
          <p:nvSpPr>
            <p:cNvPr id="24" name="object 24"/>
            <p:cNvSpPr/>
            <p:nvPr/>
          </p:nvSpPr>
          <p:spPr>
            <a:xfrm>
              <a:off x="8056753" y="5058790"/>
              <a:ext cx="594360" cy="867410"/>
            </a:xfrm>
            <a:custGeom>
              <a:avLst/>
              <a:gdLst/>
              <a:ahLst/>
              <a:cxnLst/>
              <a:rect l="l" t="t" r="r" b="b"/>
              <a:pathLst>
                <a:path w="594359" h="867410">
                  <a:moveTo>
                    <a:pt x="445516" y="0"/>
                  </a:moveTo>
                  <a:lnTo>
                    <a:pt x="148463" y="0"/>
                  </a:lnTo>
                  <a:lnTo>
                    <a:pt x="148463" y="495807"/>
                  </a:lnTo>
                  <a:lnTo>
                    <a:pt x="0" y="495807"/>
                  </a:lnTo>
                  <a:lnTo>
                    <a:pt x="296925" y="867321"/>
                  </a:lnTo>
                  <a:lnTo>
                    <a:pt x="593978" y="495807"/>
                  </a:lnTo>
                  <a:lnTo>
                    <a:pt x="445516" y="495807"/>
                  </a:lnTo>
                  <a:lnTo>
                    <a:pt x="445516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056753" y="5058790"/>
              <a:ext cx="594360" cy="867410"/>
            </a:xfrm>
            <a:custGeom>
              <a:avLst/>
              <a:gdLst/>
              <a:ahLst/>
              <a:cxnLst/>
              <a:rect l="l" t="t" r="r" b="b"/>
              <a:pathLst>
                <a:path w="594359" h="867410">
                  <a:moveTo>
                    <a:pt x="0" y="495807"/>
                  </a:moveTo>
                  <a:lnTo>
                    <a:pt x="148463" y="495807"/>
                  </a:lnTo>
                  <a:lnTo>
                    <a:pt x="148463" y="0"/>
                  </a:lnTo>
                  <a:lnTo>
                    <a:pt x="445516" y="0"/>
                  </a:lnTo>
                  <a:lnTo>
                    <a:pt x="445516" y="495807"/>
                  </a:lnTo>
                  <a:lnTo>
                    <a:pt x="593978" y="495807"/>
                  </a:lnTo>
                  <a:lnTo>
                    <a:pt x="296925" y="867321"/>
                  </a:lnTo>
                  <a:lnTo>
                    <a:pt x="0" y="495807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4463288" y="6032817"/>
            <a:ext cx="3232785" cy="423545"/>
            <a:chOff x="4463288" y="6032817"/>
            <a:chExt cx="3232785" cy="423545"/>
          </a:xfrm>
        </p:grpSpPr>
        <p:sp>
          <p:nvSpPr>
            <p:cNvPr id="27" name="object 27"/>
            <p:cNvSpPr/>
            <p:nvPr/>
          </p:nvSpPr>
          <p:spPr>
            <a:xfrm>
              <a:off x="4475988" y="6045517"/>
              <a:ext cx="3207385" cy="398145"/>
            </a:xfrm>
            <a:custGeom>
              <a:avLst/>
              <a:gdLst/>
              <a:ahLst/>
              <a:cxnLst/>
              <a:rect l="l" t="t" r="r" b="b"/>
              <a:pathLst>
                <a:path w="3207384" h="398145">
                  <a:moveTo>
                    <a:pt x="644651" y="0"/>
                  </a:moveTo>
                  <a:lnTo>
                    <a:pt x="0" y="199009"/>
                  </a:lnTo>
                  <a:lnTo>
                    <a:pt x="644651" y="398018"/>
                  </a:lnTo>
                  <a:lnTo>
                    <a:pt x="644651" y="298513"/>
                  </a:lnTo>
                  <a:lnTo>
                    <a:pt x="3207385" y="298513"/>
                  </a:lnTo>
                  <a:lnTo>
                    <a:pt x="3207385" y="99504"/>
                  </a:lnTo>
                  <a:lnTo>
                    <a:pt x="644651" y="99504"/>
                  </a:lnTo>
                  <a:lnTo>
                    <a:pt x="644651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475988" y="6045517"/>
              <a:ext cx="3207385" cy="398145"/>
            </a:xfrm>
            <a:custGeom>
              <a:avLst/>
              <a:gdLst/>
              <a:ahLst/>
              <a:cxnLst/>
              <a:rect l="l" t="t" r="r" b="b"/>
              <a:pathLst>
                <a:path w="3207384" h="398145">
                  <a:moveTo>
                    <a:pt x="0" y="199009"/>
                  </a:moveTo>
                  <a:lnTo>
                    <a:pt x="644651" y="0"/>
                  </a:lnTo>
                  <a:lnTo>
                    <a:pt x="644651" y="99504"/>
                  </a:lnTo>
                  <a:lnTo>
                    <a:pt x="3207385" y="99504"/>
                  </a:lnTo>
                  <a:lnTo>
                    <a:pt x="3207385" y="298513"/>
                  </a:lnTo>
                  <a:lnTo>
                    <a:pt x="644651" y="298513"/>
                  </a:lnTo>
                  <a:lnTo>
                    <a:pt x="644651" y="398018"/>
                  </a:lnTo>
                  <a:lnTo>
                    <a:pt x="0" y="199009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2078863" y="5322570"/>
            <a:ext cx="14846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spc="-290" dirty="0">
                <a:solidFill>
                  <a:srgbClr val="252525"/>
                </a:solidFill>
                <a:latin typeface="Arial"/>
                <a:cs typeface="Arial"/>
              </a:rPr>
              <a:t>Оценивать</a:t>
            </a:r>
            <a:endParaRPr sz="24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798567" y="6452108"/>
            <a:ext cx="26543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spc="-290" dirty="0">
                <a:solidFill>
                  <a:srgbClr val="252525"/>
                </a:solidFill>
                <a:latin typeface="Arial"/>
                <a:cs typeface="Arial"/>
              </a:rPr>
              <a:t>Интерпретировать</a:t>
            </a:r>
            <a:endParaRPr sz="24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742426" y="5246370"/>
            <a:ext cx="15024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spc="-290" dirty="0">
                <a:solidFill>
                  <a:srgbClr val="252525"/>
                </a:solidFill>
                <a:latin typeface="Arial"/>
                <a:cs typeface="Arial"/>
              </a:rPr>
              <a:t>Применять</a:t>
            </a:r>
            <a:endParaRPr sz="24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020183" y="4211192"/>
            <a:ext cx="21215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spc="-285" dirty="0">
                <a:solidFill>
                  <a:srgbClr val="252525"/>
                </a:solidFill>
                <a:latin typeface="Arial"/>
                <a:cs typeface="Arial"/>
              </a:rPr>
              <a:t>Формулировать</a:t>
            </a:r>
            <a:endParaRPr sz="24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582292" y="3610482"/>
            <a:ext cx="2884805" cy="1241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0099"/>
                </a:solidFill>
                <a:latin typeface="Arial Black"/>
                <a:cs typeface="Arial Black"/>
              </a:rPr>
              <a:t>РЕАЛЬНЫЙ</a:t>
            </a:r>
            <a:r>
              <a:rPr sz="2400" spc="-65" dirty="0">
                <a:solidFill>
                  <a:srgbClr val="000099"/>
                </a:solidFill>
                <a:latin typeface="Arial Black"/>
                <a:cs typeface="Arial Black"/>
              </a:rPr>
              <a:t> </a:t>
            </a:r>
            <a:r>
              <a:rPr sz="2400" dirty="0">
                <a:solidFill>
                  <a:srgbClr val="000099"/>
                </a:solidFill>
                <a:latin typeface="Arial Black"/>
                <a:cs typeface="Arial Black"/>
              </a:rPr>
              <a:t>МИР</a:t>
            </a:r>
            <a:endParaRPr sz="2400">
              <a:latin typeface="Arial Black"/>
              <a:cs typeface="Arial Black"/>
            </a:endParaRPr>
          </a:p>
          <a:p>
            <a:pPr marL="575310" marR="532130" indent="-83820" algn="ctr">
              <a:lnSpc>
                <a:spcPct val="100000"/>
              </a:lnSpc>
              <a:spcBef>
                <a:spcPts val="1650"/>
              </a:spcBef>
            </a:pPr>
            <a:r>
              <a:rPr sz="2100" dirty="0">
                <a:solidFill>
                  <a:srgbClr val="FFFFFF"/>
                </a:solidFill>
                <a:latin typeface="Arial Black"/>
                <a:cs typeface="Arial Black"/>
              </a:rPr>
              <a:t>Проблема, </a:t>
            </a:r>
            <a:r>
              <a:rPr sz="2100" spc="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100" dirty="0">
                <a:solidFill>
                  <a:srgbClr val="FFFFFF"/>
                </a:solidFill>
                <a:latin typeface="Arial Black"/>
                <a:cs typeface="Arial Black"/>
              </a:rPr>
              <a:t>в</a:t>
            </a:r>
            <a:r>
              <a:rPr sz="2100" spc="-9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100" spc="-5" dirty="0">
                <a:solidFill>
                  <a:srgbClr val="FFFFFF"/>
                </a:solidFill>
                <a:latin typeface="Arial Black"/>
                <a:cs typeface="Arial Black"/>
              </a:rPr>
              <a:t>контексте</a:t>
            </a:r>
            <a:endParaRPr sz="2100">
              <a:latin typeface="Arial Black"/>
              <a:cs typeface="Arial Black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981190" y="3610482"/>
            <a:ext cx="42837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0099"/>
                </a:solidFill>
                <a:latin typeface="Arial Black"/>
                <a:cs typeface="Arial Black"/>
              </a:rPr>
              <a:t>МАТЕМАТИЧЕСКИЙ</a:t>
            </a:r>
            <a:r>
              <a:rPr sz="2400" spc="-65" dirty="0">
                <a:solidFill>
                  <a:srgbClr val="000099"/>
                </a:solidFill>
                <a:latin typeface="Arial Black"/>
                <a:cs typeface="Arial Black"/>
              </a:rPr>
              <a:t> </a:t>
            </a:r>
            <a:r>
              <a:rPr sz="2400" dirty="0">
                <a:solidFill>
                  <a:srgbClr val="000099"/>
                </a:solidFill>
                <a:latin typeface="Arial Black"/>
                <a:cs typeface="Arial Black"/>
              </a:rPr>
              <a:t>МИР</a:t>
            </a:r>
            <a:endParaRPr sz="2400">
              <a:latin typeface="Arial Black"/>
              <a:cs typeface="Arial Black"/>
            </a:endParaRPr>
          </a:p>
        </p:txBody>
      </p:sp>
      <p:pic>
        <p:nvPicPr>
          <p:cNvPr id="35" name="object 3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793" y="161924"/>
            <a:ext cx="1762506" cy="540003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947529" y="161924"/>
            <a:ext cx="1753616" cy="540003"/>
          </a:xfrm>
          <a:prstGeom prst="rect">
            <a:avLst/>
          </a:prstGeom>
        </p:spPr>
      </p:pic>
      <p:grpSp>
        <p:nvGrpSpPr>
          <p:cNvPr id="37" name="object 37"/>
          <p:cNvGrpSpPr/>
          <p:nvPr/>
        </p:nvGrpSpPr>
        <p:grpSpPr>
          <a:xfrm>
            <a:off x="743153" y="1193291"/>
            <a:ext cx="10826750" cy="2329815"/>
            <a:chOff x="743153" y="1193291"/>
            <a:chExt cx="10826750" cy="2329815"/>
          </a:xfrm>
        </p:grpSpPr>
        <p:sp>
          <p:nvSpPr>
            <p:cNvPr id="38" name="object 38"/>
            <p:cNvSpPr/>
            <p:nvPr/>
          </p:nvSpPr>
          <p:spPr>
            <a:xfrm>
              <a:off x="755853" y="1205991"/>
              <a:ext cx="10801350" cy="2304415"/>
            </a:xfrm>
            <a:custGeom>
              <a:avLst/>
              <a:gdLst/>
              <a:ahLst/>
              <a:cxnLst/>
              <a:rect l="l" t="t" r="r" b="b"/>
              <a:pathLst>
                <a:path w="10801350" h="2304415">
                  <a:moveTo>
                    <a:pt x="10801146" y="0"/>
                  </a:moveTo>
                  <a:lnTo>
                    <a:pt x="0" y="0"/>
                  </a:lnTo>
                  <a:lnTo>
                    <a:pt x="0" y="2304161"/>
                  </a:lnTo>
                  <a:lnTo>
                    <a:pt x="10417098" y="2304161"/>
                  </a:lnTo>
                  <a:lnTo>
                    <a:pt x="10801146" y="1920113"/>
                  </a:lnTo>
                  <a:lnTo>
                    <a:pt x="10801146" y="0"/>
                  </a:lnTo>
                  <a:close/>
                </a:path>
              </a:pathLst>
            </a:custGeom>
            <a:solidFill>
              <a:srgbClr val="DCE6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1172952" y="3126104"/>
              <a:ext cx="384175" cy="384175"/>
            </a:xfrm>
            <a:custGeom>
              <a:avLst/>
              <a:gdLst/>
              <a:ahLst/>
              <a:cxnLst/>
              <a:rect l="l" t="t" r="r" b="b"/>
              <a:pathLst>
                <a:path w="384175" h="384175">
                  <a:moveTo>
                    <a:pt x="384048" y="0"/>
                  </a:moveTo>
                  <a:lnTo>
                    <a:pt x="76834" y="76835"/>
                  </a:lnTo>
                  <a:lnTo>
                    <a:pt x="0" y="384048"/>
                  </a:lnTo>
                  <a:lnTo>
                    <a:pt x="384048" y="0"/>
                  </a:lnTo>
                  <a:close/>
                </a:path>
              </a:pathLst>
            </a:custGeom>
            <a:solidFill>
              <a:srgbClr val="B0B8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755853" y="1205991"/>
              <a:ext cx="10801350" cy="2304415"/>
            </a:xfrm>
            <a:custGeom>
              <a:avLst/>
              <a:gdLst/>
              <a:ahLst/>
              <a:cxnLst/>
              <a:rect l="l" t="t" r="r" b="b"/>
              <a:pathLst>
                <a:path w="10801350" h="2304415">
                  <a:moveTo>
                    <a:pt x="10417098" y="2304161"/>
                  </a:moveTo>
                  <a:lnTo>
                    <a:pt x="10493933" y="1996948"/>
                  </a:lnTo>
                  <a:lnTo>
                    <a:pt x="10801146" y="1920113"/>
                  </a:lnTo>
                  <a:lnTo>
                    <a:pt x="10417098" y="2304161"/>
                  </a:lnTo>
                  <a:lnTo>
                    <a:pt x="0" y="2304161"/>
                  </a:lnTo>
                  <a:lnTo>
                    <a:pt x="0" y="0"/>
                  </a:lnTo>
                  <a:lnTo>
                    <a:pt x="10801146" y="0"/>
                  </a:lnTo>
                  <a:lnTo>
                    <a:pt x="10801146" y="1920113"/>
                  </a:lnTo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834644" y="1254632"/>
            <a:ext cx="10647045" cy="2160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042035" algn="just">
              <a:lnSpc>
                <a:spcPct val="100000"/>
              </a:lnSpc>
              <a:spcBef>
                <a:spcPts val="105"/>
              </a:spcBef>
            </a:pPr>
            <a:r>
              <a:rPr sz="2000" b="1" i="1" spc="-5" dirty="0">
                <a:latin typeface="Calibri"/>
                <a:cs typeface="Calibri"/>
              </a:rPr>
              <a:t>Математическая грамотность </a:t>
            </a:r>
            <a:r>
              <a:rPr sz="2000" b="1" i="1" dirty="0">
                <a:latin typeface="Calibri"/>
                <a:cs typeface="Calibri"/>
              </a:rPr>
              <a:t>– это </a:t>
            </a:r>
            <a:r>
              <a:rPr sz="2000" b="1" i="1" spc="-5" dirty="0">
                <a:latin typeface="Calibri"/>
                <a:cs typeface="Calibri"/>
              </a:rPr>
              <a:t>способность индивидуума </a:t>
            </a:r>
            <a:r>
              <a:rPr sz="2000" b="1" i="1" spc="-10" dirty="0">
                <a:latin typeface="Calibri"/>
                <a:cs typeface="Calibri"/>
              </a:rPr>
              <a:t>формулировать, </a:t>
            </a:r>
            <a:r>
              <a:rPr sz="2000" b="1" i="1" spc="-5" dirty="0">
                <a:latin typeface="Calibri"/>
                <a:cs typeface="Calibri"/>
              </a:rPr>
              <a:t> применять</a:t>
            </a:r>
            <a:r>
              <a:rPr sz="2000" b="1" i="1" dirty="0">
                <a:latin typeface="Calibri"/>
                <a:cs typeface="Calibri"/>
              </a:rPr>
              <a:t> и</a:t>
            </a:r>
            <a:r>
              <a:rPr sz="2000" b="1" i="1" spc="5" dirty="0">
                <a:latin typeface="Calibri"/>
                <a:cs typeface="Calibri"/>
              </a:rPr>
              <a:t> </a:t>
            </a:r>
            <a:r>
              <a:rPr sz="2000" b="1" i="1" spc="-5" dirty="0">
                <a:latin typeface="Calibri"/>
                <a:cs typeface="Calibri"/>
              </a:rPr>
              <a:t>интерпретировать</a:t>
            </a:r>
            <a:r>
              <a:rPr sz="2000" b="1" i="1" dirty="0">
                <a:latin typeface="Calibri"/>
                <a:cs typeface="Calibri"/>
              </a:rPr>
              <a:t> </a:t>
            </a:r>
            <a:r>
              <a:rPr sz="2000" b="1" i="1" spc="-5" dirty="0">
                <a:latin typeface="Calibri"/>
                <a:cs typeface="Calibri"/>
              </a:rPr>
              <a:t>математику</a:t>
            </a:r>
            <a:r>
              <a:rPr sz="2000" b="1" i="1" dirty="0">
                <a:latin typeface="Calibri"/>
                <a:cs typeface="Calibri"/>
              </a:rPr>
              <a:t> в</a:t>
            </a:r>
            <a:r>
              <a:rPr sz="2000" b="1" i="1" spc="5" dirty="0">
                <a:latin typeface="Calibri"/>
                <a:cs typeface="Calibri"/>
              </a:rPr>
              <a:t> </a:t>
            </a:r>
            <a:r>
              <a:rPr sz="2000" b="1" i="1" spc="-5" dirty="0">
                <a:latin typeface="Calibri"/>
                <a:cs typeface="Calibri"/>
              </a:rPr>
              <a:t>разнообразных</a:t>
            </a:r>
            <a:r>
              <a:rPr sz="2000" b="1" i="1" dirty="0">
                <a:latin typeface="Calibri"/>
                <a:cs typeface="Calibri"/>
              </a:rPr>
              <a:t> </a:t>
            </a:r>
            <a:r>
              <a:rPr sz="2000" b="1" i="1" spc="-10" dirty="0">
                <a:latin typeface="Calibri"/>
                <a:cs typeface="Calibri"/>
              </a:rPr>
              <a:t>контекстах.</a:t>
            </a:r>
            <a:r>
              <a:rPr sz="2000" b="1" i="1" spc="434" dirty="0">
                <a:latin typeface="Calibri"/>
                <a:cs typeface="Calibri"/>
              </a:rPr>
              <a:t> </a:t>
            </a:r>
            <a:r>
              <a:rPr sz="2000" b="1" i="1" spc="-5" dirty="0">
                <a:latin typeface="Calibri"/>
                <a:cs typeface="Calibri"/>
              </a:rPr>
              <a:t>Она </a:t>
            </a:r>
            <a:r>
              <a:rPr sz="2000" b="1" i="1" dirty="0">
                <a:latin typeface="Calibri"/>
                <a:cs typeface="Calibri"/>
              </a:rPr>
              <a:t> </a:t>
            </a:r>
            <a:r>
              <a:rPr sz="2000" b="1" i="1" spc="-5" dirty="0">
                <a:latin typeface="Calibri"/>
                <a:cs typeface="Calibri"/>
              </a:rPr>
              <a:t>включает</a:t>
            </a:r>
            <a:r>
              <a:rPr sz="2000" b="1" i="1" dirty="0">
                <a:latin typeface="Calibri"/>
                <a:cs typeface="Calibri"/>
              </a:rPr>
              <a:t> </a:t>
            </a:r>
            <a:r>
              <a:rPr sz="2000" b="1" i="1" spc="-5" dirty="0">
                <a:latin typeface="Calibri"/>
                <a:cs typeface="Calibri"/>
              </a:rPr>
              <a:t>математические</a:t>
            </a:r>
            <a:r>
              <a:rPr sz="2000" b="1" i="1" dirty="0">
                <a:latin typeface="Calibri"/>
                <a:cs typeface="Calibri"/>
              </a:rPr>
              <a:t> </a:t>
            </a:r>
            <a:r>
              <a:rPr sz="2000" b="1" i="1" spc="-10" dirty="0">
                <a:latin typeface="Calibri"/>
                <a:cs typeface="Calibri"/>
              </a:rPr>
              <a:t>рассуждения,</a:t>
            </a:r>
            <a:r>
              <a:rPr sz="2000" b="1" i="1" spc="-5" dirty="0">
                <a:latin typeface="Calibri"/>
                <a:cs typeface="Calibri"/>
              </a:rPr>
              <a:t> использование</a:t>
            </a:r>
            <a:r>
              <a:rPr sz="2000" b="1" i="1" dirty="0">
                <a:latin typeface="Calibri"/>
                <a:cs typeface="Calibri"/>
              </a:rPr>
              <a:t> </a:t>
            </a:r>
            <a:r>
              <a:rPr sz="2000" b="1" i="1" spc="-5" dirty="0">
                <a:latin typeface="Calibri"/>
                <a:cs typeface="Calibri"/>
              </a:rPr>
              <a:t>математических</a:t>
            </a:r>
            <a:r>
              <a:rPr sz="2000" b="1" i="1" dirty="0">
                <a:latin typeface="Calibri"/>
                <a:cs typeface="Calibri"/>
              </a:rPr>
              <a:t> </a:t>
            </a:r>
            <a:r>
              <a:rPr sz="2000" b="1" i="1" spc="-5" dirty="0">
                <a:latin typeface="Calibri"/>
                <a:cs typeface="Calibri"/>
              </a:rPr>
              <a:t>понятий, </a:t>
            </a:r>
            <a:r>
              <a:rPr sz="2000" b="1" i="1" spc="-440" dirty="0">
                <a:latin typeface="Calibri"/>
                <a:cs typeface="Calibri"/>
              </a:rPr>
              <a:t> </a:t>
            </a:r>
            <a:r>
              <a:rPr sz="2000" b="1" i="1" spc="-5" dirty="0">
                <a:latin typeface="Calibri"/>
                <a:cs typeface="Calibri"/>
              </a:rPr>
              <a:t>процедур, фактов </a:t>
            </a:r>
            <a:r>
              <a:rPr sz="2000" b="1" i="1" dirty="0">
                <a:latin typeface="Calibri"/>
                <a:cs typeface="Calibri"/>
              </a:rPr>
              <a:t>и </a:t>
            </a:r>
            <a:r>
              <a:rPr sz="2000" b="1" i="1" spc="-10" dirty="0">
                <a:latin typeface="Calibri"/>
                <a:cs typeface="Calibri"/>
              </a:rPr>
              <a:t>инструментов, </a:t>
            </a:r>
            <a:r>
              <a:rPr sz="2000" b="1" i="1" spc="-5" dirty="0">
                <a:latin typeface="Calibri"/>
                <a:cs typeface="Calibri"/>
              </a:rPr>
              <a:t>чтобы описать, </a:t>
            </a:r>
            <a:r>
              <a:rPr sz="2000" b="1" i="1" spc="-10" dirty="0">
                <a:latin typeface="Calibri"/>
                <a:cs typeface="Calibri"/>
              </a:rPr>
              <a:t>объяснить </a:t>
            </a:r>
            <a:r>
              <a:rPr sz="2000" b="1" i="1" dirty="0">
                <a:latin typeface="Calibri"/>
                <a:cs typeface="Calibri"/>
              </a:rPr>
              <a:t>и </a:t>
            </a:r>
            <a:r>
              <a:rPr sz="2000" b="1" i="1" spc="-10" dirty="0">
                <a:latin typeface="Calibri"/>
                <a:cs typeface="Calibri"/>
              </a:rPr>
              <a:t>предсказать </a:t>
            </a:r>
            <a:r>
              <a:rPr sz="2000" b="1" i="1" spc="-5" dirty="0">
                <a:latin typeface="Calibri"/>
                <a:cs typeface="Calibri"/>
              </a:rPr>
              <a:t>явления. Она </a:t>
            </a:r>
            <a:r>
              <a:rPr sz="2000" b="1" i="1" dirty="0">
                <a:latin typeface="Calibri"/>
                <a:cs typeface="Calibri"/>
              </a:rPr>
              <a:t> </a:t>
            </a:r>
            <a:r>
              <a:rPr sz="2000" b="1" i="1" spc="-5" dirty="0">
                <a:latin typeface="Calibri"/>
                <a:cs typeface="Calibri"/>
              </a:rPr>
              <a:t>помогает </a:t>
            </a:r>
            <a:r>
              <a:rPr sz="2000" b="1" i="1" dirty="0">
                <a:latin typeface="Calibri"/>
                <a:cs typeface="Calibri"/>
              </a:rPr>
              <a:t>людям </a:t>
            </a:r>
            <a:r>
              <a:rPr sz="2000" b="1" i="1" spc="-5" dirty="0">
                <a:latin typeface="Calibri"/>
                <a:cs typeface="Calibri"/>
              </a:rPr>
              <a:t>понять </a:t>
            </a:r>
            <a:r>
              <a:rPr sz="2000" b="1" i="1" spc="-10" dirty="0">
                <a:latin typeface="Calibri"/>
                <a:cs typeface="Calibri"/>
              </a:rPr>
              <a:t>роль</a:t>
            </a:r>
            <a:r>
              <a:rPr sz="2000" b="1" i="1" spc="-5" dirty="0">
                <a:latin typeface="Calibri"/>
                <a:cs typeface="Calibri"/>
              </a:rPr>
              <a:t> математики </a:t>
            </a:r>
            <a:r>
              <a:rPr sz="2000" b="1" i="1" dirty="0">
                <a:latin typeface="Calibri"/>
                <a:cs typeface="Calibri"/>
              </a:rPr>
              <a:t>в </a:t>
            </a:r>
            <a:r>
              <a:rPr sz="2000" b="1" i="1" spc="-5" dirty="0">
                <a:latin typeface="Calibri"/>
                <a:cs typeface="Calibri"/>
              </a:rPr>
              <a:t>мире, высказывать</a:t>
            </a:r>
            <a:r>
              <a:rPr sz="2000" b="1" i="1" dirty="0">
                <a:latin typeface="Calibri"/>
                <a:cs typeface="Calibri"/>
              </a:rPr>
              <a:t> </a:t>
            </a:r>
            <a:r>
              <a:rPr sz="2000" b="1" i="1" spc="-15" dirty="0">
                <a:latin typeface="Calibri"/>
                <a:cs typeface="Calibri"/>
              </a:rPr>
              <a:t>хорошо</a:t>
            </a:r>
            <a:r>
              <a:rPr sz="2000" b="1" i="1" spc="-10" dirty="0">
                <a:latin typeface="Calibri"/>
                <a:cs typeface="Calibri"/>
              </a:rPr>
              <a:t> обоснованные </a:t>
            </a:r>
            <a:r>
              <a:rPr sz="2000" b="1" i="1" spc="-5" dirty="0">
                <a:latin typeface="Calibri"/>
                <a:cs typeface="Calibri"/>
              </a:rPr>
              <a:t> суждения </a:t>
            </a:r>
            <a:r>
              <a:rPr sz="2000" b="1" i="1" dirty="0">
                <a:latin typeface="Calibri"/>
                <a:cs typeface="Calibri"/>
              </a:rPr>
              <a:t>и </a:t>
            </a:r>
            <a:r>
              <a:rPr sz="2000" b="1" i="1" spc="-5" dirty="0">
                <a:latin typeface="Calibri"/>
                <a:cs typeface="Calibri"/>
              </a:rPr>
              <a:t>принимать решения, </a:t>
            </a:r>
            <a:r>
              <a:rPr sz="2000" b="1" i="1" spc="-10" dirty="0">
                <a:latin typeface="Calibri"/>
                <a:cs typeface="Calibri"/>
              </a:rPr>
              <a:t>которые должны принимать конструктивные, </a:t>
            </a:r>
            <a:r>
              <a:rPr sz="2000" b="1" i="1" spc="-5" dirty="0">
                <a:latin typeface="Calibri"/>
                <a:cs typeface="Calibri"/>
              </a:rPr>
              <a:t>активные </a:t>
            </a:r>
            <a:r>
              <a:rPr sz="2000" b="1" i="1" dirty="0">
                <a:latin typeface="Calibri"/>
                <a:cs typeface="Calibri"/>
              </a:rPr>
              <a:t> и</a:t>
            </a:r>
            <a:r>
              <a:rPr sz="2000" b="1" i="1" spc="-30" dirty="0">
                <a:latin typeface="Calibri"/>
                <a:cs typeface="Calibri"/>
              </a:rPr>
              <a:t> </a:t>
            </a:r>
            <a:r>
              <a:rPr sz="2000" b="1" i="1" spc="-5" dirty="0">
                <a:latin typeface="Calibri"/>
                <a:cs typeface="Calibri"/>
              </a:rPr>
              <a:t>размышляющие</a:t>
            </a:r>
            <a:r>
              <a:rPr sz="2000" b="1" i="1" spc="-40" dirty="0">
                <a:latin typeface="Calibri"/>
                <a:cs typeface="Calibri"/>
              </a:rPr>
              <a:t> </a:t>
            </a:r>
            <a:r>
              <a:rPr sz="2000" b="1" i="1" spc="-10" dirty="0">
                <a:latin typeface="Calibri"/>
                <a:cs typeface="Calibri"/>
              </a:rPr>
              <a:t>граждане.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77238" y="113740"/>
            <a:ext cx="9513570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6C276A"/>
                </a:solidFill>
              </a:rPr>
              <a:t>Динамика</a:t>
            </a:r>
            <a:r>
              <a:rPr sz="3600" spc="-40" dirty="0">
                <a:solidFill>
                  <a:srgbClr val="6C276A"/>
                </a:solidFill>
              </a:rPr>
              <a:t> </a:t>
            </a:r>
            <a:r>
              <a:rPr sz="3600" spc="-30" dirty="0">
                <a:solidFill>
                  <a:srgbClr val="6C276A"/>
                </a:solidFill>
              </a:rPr>
              <a:t>результатов</a:t>
            </a:r>
            <a:r>
              <a:rPr sz="3600" spc="-15" dirty="0">
                <a:solidFill>
                  <a:srgbClr val="6C276A"/>
                </a:solidFill>
              </a:rPr>
              <a:t> </a:t>
            </a:r>
            <a:r>
              <a:rPr sz="3600" spc="-10" dirty="0">
                <a:solidFill>
                  <a:srgbClr val="6C276A"/>
                </a:solidFill>
              </a:rPr>
              <a:t>российских</a:t>
            </a:r>
            <a:r>
              <a:rPr sz="3600" spc="-5" dirty="0">
                <a:solidFill>
                  <a:srgbClr val="6C276A"/>
                </a:solidFill>
              </a:rPr>
              <a:t> </a:t>
            </a:r>
            <a:r>
              <a:rPr sz="3600" spc="-15" dirty="0">
                <a:solidFill>
                  <a:srgbClr val="6C276A"/>
                </a:solidFill>
              </a:rPr>
              <a:t>учащихся</a:t>
            </a:r>
            <a:r>
              <a:rPr sz="3600" spc="-5" dirty="0">
                <a:solidFill>
                  <a:srgbClr val="6C276A"/>
                </a:solidFill>
              </a:rPr>
              <a:t> </a:t>
            </a:r>
            <a:r>
              <a:rPr sz="3600" spc="-10" dirty="0">
                <a:solidFill>
                  <a:srgbClr val="6C276A"/>
                </a:solidFill>
              </a:rPr>
              <a:t>по </a:t>
            </a:r>
            <a:r>
              <a:rPr sz="3600" spc="-800" dirty="0">
                <a:solidFill>
                  <a:srgbClr val="6C276A"/>
                </a:solidFill>
              </a:rPr>
              <a:t> </a:t>
            </a:r>
            <a:r>
              <a:rPr sz="3600" spc="-15" dirty="0">
                <a:solidFill>
                  <a:srgbClr val="6C276A"/>
                </a:solidFill>
              </a:rPr>
              <a:t>математической</a:t>
            </a:r>
            <a:r>
              <a:rPr sz="3600" spc="-45" dirty="0">
                <a:solidFill>
                  <a:srgbClr val="6C276A"/>
                </a:solidFill>
              </a:rPr>
              <a:t> </a:t>
            </a:r>
            <a:r>
              <a:rPr sz="3600" spc="-5" dirty="0">
                <a:solidFill>
                  <a:srgbClr val="6C276A"/>
                </a:solidFill>
              </a:rPr>
              <a:t>грамотности</a:t>
            </a:r>
            <a:endParaRPr sz="3600"/>
          </a:p>
          <a:p>
            <a:pPr marL="8255" algn="ctr">
              <a:lnSpc>
                <a:spcPct val="100000"/>
              </a:lnSpc>
            </a:pPr>
            <a:r>
              <a:rPr sz="3600" dirty="0">
                <a:solidFill>
                  <a:srgbClr val="6C276A"/>
                </a:solidFill>
              </a:rPr>
              <a:t>(по</a:t>
            </a:r>
            <a:r>
              <a:rPr sz="3600" spc="-30" dirty="0">
                <a:solidFill>
                  <a:srgbClr val="6C276A"/>
                </a:solidFill>
              </a:rPr>
              <a:t> </a:t>
            </a:r>
            <a:r>
              <a:rPr sz="3600" spc="-10" dirty="0">
                <a:solidFill>
                  <a:srgbClr val="6C276A"/>
                </a:solidFill>
              </a:rPr>
              <a:t>компетенциям</a:t>
            </a:r>
            <a:r>
              <a:rPr sz="3600" spc="-30" dirty="0">
                <a:solidFill>
                  <a:srgbClr val="6C276A"/>
                </a:solidFill>
              </a:rPr>
              <a:t> </a:t>
            </a:r>
            <a:r>
              <a:rPr sz="3600" dirty="0">
                <a:solidFill>
                  <a:srgbClr val="6C276A"/>
                </a:solidFill>
              </a:rPr>
              <a:t>и</a:t>
            </a:r>
            <a:r>
              <a:rPr sz="3600" spc="-10" dirty="0">
                <a:solidFill>
                  <a:srgbClr val="6C276A"/>
                </a:solidFill>
              </a:rPr>
              <a:t> областям</a:t>
            </a:r>
            <a:r>
              <a:rPr sz="3600" spc="-45" dirty="0">
                <a:solidFill>
                  <a:srgbClr val="6C276A"/>
                </a:solidFill>
              </a:rPr>
              <a:t> </a:t>
            </a:r>
            <a:r>
              <a:rPr sz="3600" spc="-20" dirty="0">
                <a:solidFill>
                  <a:srgbClr val="6C276A"/>
                </a:solidFill>
              </a:rPr>
              <a:t>содержания)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1610360" y="1828291"/>
            <a:ext cx="32175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5" dirty="0">
                <a:solidFill>
                  <a:srgbClr val="6C276A"/>
                </a:solidFill>
                <a:latin typeface="Calibri"/>
                <a:cs typeface="Calibri"/>
              </a:rPr>
              <a:t>Результаты</a:t>
            </a:r>
            <a:r>
              <a:rPr sz="2400" b="1" spc="-20" dirty="0">
                <a:solidFill>
                  <a:srgbClr val="6C276A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6C276A"/>
                </a:solidFill>
                <a:latin typeface="Calibri"/>
                <a:cs typeface="Calibri"/>
              </a:rPr>
              <a:t>по</a:t>
            </a:r>
            <a:r>
              <a:rPr sz="2400" b="1" spc="-25" dirty="0">
                <a:solidFill>
                  <a:srgbClr val="6C276A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6C276A"/>
                </a:solidFill>
                <a:latin typeface="Calibri"/>
                <a:cs typeface="Calibri"/>
              </a:rPr>
              <a:t>областям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90648" y="2194052"/>
            <a:ext cx="16560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solidFill>
                  <a:srgbClr val="6C276A"/>
                </a:solidFill>
                <a:latin typeface="Calibri"/>
                <a:cs typeface="Calibri"/>
              </a:rPr>
              <a:t>содержания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31264" y="2648711"/>
            <a:ext cx="2976880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80"/>
              </a:lnSpc>
            </a:pPr>
            <a:r>
              <a:rPr sz="2400" b="1" dirty="0">
                <a:solidFill>
                  <a:srgbClr val="6C276A"/>
                </a:solidFill>
                <a:latin typeface="Calibri"/>
                <a:cs typeface="Calibri"/>
              </a:rPr>
              <a:t>и</a:t>
            </a:r>
            <a:r>
              <a:rPr sz="2400" b="1" spc="-25" dirty="0">
                <a:solidFill>
                  <a:srgbClr val="6C276A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6C276A"/>
                </a:solidFill>
                <a:latin typeface="Calibri"/>
                <a:cs typeface="Calibri"/>
              </a:rPr>
              <a:t>видам</a:t>
            </a:r>
            <a:r>
              <a:rPr sz="2400" b="1" dirty="0">
                <a:solidFill>
                  <a:srgbClr val="6C276A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6C276A"/>
                </a:solidFill>
                <a:latin typeface="Calibri"/>
                <a:cs typeface="Calibri"/>
              </a:rPr>
              <a:t>деятельности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56133" y="2725012"/>
            <a:ext cx="5579745" cy="3575685"/>
            <a:chOff x="456133" y="2725012"/>
            <a:chExt cx="5579745" cy="3575685"/>
          </a:xfrm>
        </p:grpSpPr>
        <p:sp>
          <p:nvSpPr>
            <p:cNvPr id="7" name="object 7"/>
            <p:cNvSpPr/>
            <p:nvPr/>
          </p:nvSpPr>
          <p:spPr>
            <a:xfrm>
              <a:off x="456133" y="2725012"/>
              <a:ext cx="5579745" cy="3575685"/>
            </a:xfrm>
            <a:custGeom>
              <a:avLst/>
              <a:gdLst/>
              <a:ahLst/>
              <a:cxnLst/>
              <a:rect l="l" t="t" r="r" b="b"/>
              <a:pathLst>
                <a:path w="5579745" h="3575685">
                  <a:moveTo>
                    <a:pt x="5579439" y="0"/>
                  </a:moveTo>
                  <a:lnTo>
                    <a:pt x="0" y="0"/>
                  </a:lnTo>
                  <a:lnTo>
                    <a:pt x="0" y="3575438"/>
                  </a:lnTo>
                  <a:lnTo>
                    <a:pt x="5579439" y="3575438"/>
                  </a:lnTo>
                  <a:lnTo>
                    <a:pt x="55794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4650" y="5359543"/>
              <a:ext cx="436944" cy="27599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33816" y="4857727"/>
              <a:ext cx="436944" cy="77781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31777" y="4569183"/>
              <a:ext cx="448147" cy="106635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40943" y="3854096"/>
              <a:ext cx="436944" cy="178144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98076" y="5008272"/>
              <a:ext cx="358518" cy="62726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607242" y="4870273"/>
              <a:ext cx="358518" cy="76526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705204" y="4581729"/>
              <a:ext cx="358518" cy="105381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814369" y="3791369"/>
              <a:ext cx="358518" cy="184417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778169" y="5158817"/>
              <a:ext cx="358518" cy="47672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887334" y="4870273"/>
              <a:ext cx="358518" cy="76526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996500" y="4506456"/>
              <a:ext cx="358518" cy="112908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094462" y="3791369"/>
              <a:ext cx="358518" cy="184417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069465" y="5384634"/>
              <a:ext cx="347314" cy="25090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178630" y="4882818"/>
              <a:ext cx="336110" cy="75272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287796" y="4594274"/>
              <a:ext cx="336110" cy="104126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396962" y="3879186"/>
              <a:ext cx="336110" cy="1756355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352428" y="3477817"/>
              <a:ext cx="112395" cy="2157730"/>
            </a:xfrm>
            <a:custGeom>
              <a:avLst/>
              <a:gdLst/>
              <a:ahLst/>
              <a:cxnLst/>
              <a:rect l="l" t="t" r="r" b="b"/>
              <a:pathLst>
                <a:path w="112394" h="2157729">
                  <a:moveTo>
                    <a:pt x="56018" y="2157724"/>
                  </a:moveTo>
                  <a:lnTo>
                    <a:pt x="56018" y="0"/>
                  </a:lnTo>
                </a:path>
                <a:path w="112394" h="2157729">
                  <a:moveTo>
                    <a:pt x="11203" y="2157724"/>
                  </a:moveTo>
                  <a:lnTo>
                    <a:pt x="56018" y="2157724"/>
                  </a:lnTo>
                </a:path>
                <a:path w="112394" h="2157729">
                  <a:moveTo>
                    <a:pt x="11203" y="2082452"/>
                  </a:moveTo>
                  <a:lnTo>
                    <a:pt x="56018" y="2082452"/>
                  </a:lnTo>
                </a:path>
                <a:path w="112394" h="2157729">
                  <a:moveTo>
                    <a:pt x="11203" y="2007180"/>
                  </a:moveTo>
                  <a:lnTo>
                    <a:pt x="56018" y="2007180"/>
                  </a:lnTo>
                </a:path>
                <a:path w="112394" h="2157729">
                  <a:moveTo>
                    <a:pt x="11203" y="1931907"/>
                  </a:moveTo>
                  <a:lnTo>
                    <a:pt x="56018" y="1931907"/>
                  </a:lnTo>
                </a:path>
                <a:path w="112394" h="2157729">
                  <a:moveTo>
                    <a:pt x="11203" y="1869180"/>
                  </a:moveTo>
                  <a:lnTo>
                    <a:pt x="56018" y="1869180"/>
                  </a:lnTo>
                </a:path>
                <a:path w="112394" h="2157729">
                  <a:moveTo>
                    <a:pt x="11203" y="1793908"/>
                  </a:moveTo>
                  <a:lnTo>
                    <a:pt x="56018" y="1793908"/>
                  </a:lnTo>
                </a:path>
                <a:path w="112394" h="2157729">
                  <a:moveTo>
                    <a:pt x="11203" y="1718635"/>
                  </a:moveTo>
                  <a:lnTo>
                    <a:pt x="56018" y="1718635"/>
                  </a:lnTo>
                </a:path>
                <a:path w="112394" h="2157729">
                  <a:moveTo>
                    <a:pt x="11203" y="1643363"/>
                  </a:moveTo>
                  <a:lnTo>
                    <a:pt x="56018" y="1643363"/>
                  </a:lnTo>
                </a:path>
                <a:path w="112394" h="2157729">
                  <a:moveTo>
                    <a:pt x="11203" y="1580636"/>
                  </a:moveTo>
                  <a:lnTo>
                    <a:pt x="56018" y="1580636"/>
                  </a:lnTo>
                </a:path>
                <a:path w="112394" h="2157729">
                  <a:moveTo>
                    <a:pt x="11203" y="1505364"/>
                  </a:moveTo>
                  <a:lnTo>
                    <a:pt x="56018" y="1505364"/>
                  </a:lnTo>
                </a:path>
                <a:path w="112394" h="2157729">
                  <a:moveTo>
                    <a:pt x="11203" y="1430091"/>
                  </a:moveTo>
                  <a:lnTo>
                    <a:pt x="56018" y="1430091"/>
                  </a:lnTo>
                </a:path>
                <a:path w="112394" h="2157729">
                  <a:moveTo>
                    <a:pt x="11203" y="1367364"/>
                  </a:moveTo>
                  <a:lnTo>
                    <a:pt x="56018" y="1367364"/>
                  </a:lnTo>
                </a:path>
                <a:path w="112394" h="2157729">
                  <a:moveTo>
                    <a:pt x="11203" y="1292092"/>
                  </a:moveTo>
                  <a:lnTo>
                    <a:pt x="56018" y="1292092"/>
                  </a:lnTo>
                </a:path>
                <a:path w="112394" h="2157729">
                  <a:moveTo>
                    <a:pt x="11203" y="1216819"/>
                  </a:moveTo>
                  <a:lnTo>
                    <a:pt x="56018" y="1216819"/>
                  </a:lnTo>
                </a:path>
                <a:path w="112394" h="2157729">
                  <a:moveTo>
                    <a:pt x="11203" y="1141547"/>
                  </a:moveTo>
                  <a:lnTo>
                    <a:pt x="56018" y="1141547"/>
                  </a:lnTo>
                </a:path>
                <a:path w="112394" h="2157729">
                  <a:moveTo>
                    <a:pt x="11203" y="1078820"/>
                  </a:moveTo>
                  <a:lnTo>
                    <a:pt x="56018" y="1078820"/>
                  </a:lnTo>
                </a:path>
                <a:path w="112394" h="2157729">
                  <a:moveTo>
                    <a:pt x="11203" y="1003548"/>
                  </a:moveTo>
                  <a:lnTo>
                    <a:pt x="56018" y="1003548"/>
                  </a:lnTo>
                </a:path>
                <a:path w="112394" h="2157729">
                  <a:moveTo>
                    <a:pt x="11203" y="928275"/>
                  </a:moveTo>
                  <a:lnTo>
                    <a:pt x="56018" y="928275"/>
                  </a:lnTo>
                </a:path>
                <a:path w="112394" h="2157729">
                  <a:moveTo>
                    <a:pt x="11203" y="853003"/>
                  </a:moveTo>
                  <a:lnTo>
                    <a:pt x="56018" y="853003"/>
                  </a:lnTo>
                </a:path>
                <a:path w="112394" h="2157729">
                  <a:moveTo>
                    <a:pt x="11203" y="790276"/>
                  </a:moveTo>
                  <a:lnTo>
                    <a:pt x="56018" y="790276"/>
                  </a:lnTo>
                </a:path>
                <a:path w="112394" h="2157729">
                  <a:moveTo>
                    <a:pt x="11203" y="715087"/>
                  </a:moveTo>
                  <a:lnTo>
                    <a:pt x="56018" y="715087"/>
                  </a:lnTo>
                </a:path>
                <a:path w="112394" h="2157729">
                  <a:moveTo>
                    <a:pt x="11203" y="639815"/>
                  </a:moveTo>
                  <a:lnTo>
                    <a:pt x="56018" y="639815"/>
                  </a:lnTo>
                </a:path>
                <a:path w="112394" h="2157729">
                  <a:moveTo>
                    <a:pt x="11203" y="577088"/>
                  </a:moveTo>
                  <a:lnTo>
                    <a:pt x="56018" y="577088"/>
                  </a:lnTo>
                </a:path>
                <a:path w="112394" h="2157729">
                  <a:moveTo>
                    <a:pt x="11203" y="501815"/>
                  </a:moveTo>
                  <a:lnTo>
                    <a:pt x="56018" y="501815"/>
                  </a:lnTo>
                </a:path>
                <a:path w="112394" h="2157729">
                  <a:moveTo>
                    <a:pt x="11203" y="426543"/>
                  </a:moveTo>
                  <a:lnTo>
                    <a:pt x="56018" y="426543"/>
                  </a:lnTo>
                </a:path>
                <a:path w="112394" h="2157729">
                  <a:moveTo>
                    <a:pt x="11203" y="351271"/>
                  </a:moveTo>
                  <a:lnTo>
                    <a:pt x="56018" y="351271"/>
                  </a:lnTo>
                </a:path>
                <a:path w="112394" h="2157729">
                  <a:moveTo>
                    <a:pt x="11203" y="288544"/>
                  </a:moveTo>
                  <a:lnTo>
                    <a:pt x="56018" y="288544"/>
                  </a:lnTo>
                </a:path>
                <a:path w="112394" h="2157729">
                  <a:moveTo>
                    <a:pt x="11203" y="213271"/>
                  </a:moveTo>
                  <a:lnTo>
                    <a:pt x="56018" y="213271"/>
                  </a:lnTo>
                </a:path>
                <a:path w="112394" h="2157729">
                  <a:moveTo>
                    <a:pt x="11203" y="137999"/>
                  </a:moveTo>
                  <a:lnTo>
                    <a:pt x="56018" y="137999"/>
                  </a:lnTo>
                </a:path>
                <a:path w="112394" h="2157729">
                  <a:moveTo>
                    <a:pt x="11203" y="62726"/>
                  </a:moveTo>
                  <a:lnTo>
                    <a:pt x="56018" y="62726"/>
                  </a:lnTo>
                </a:path>
                <a:path w="112394" h="2157729">
                  <a:moveTo>
                    <a:pt x="11203" y="0"/>
                  </a:moveTo>
                  <a:lnTo>
                    <a:pt x="56018" y="0"/>
                  </a:lnTo>
                </a:path>
                <a:path w="112394" h="2157729">
                  <a:moveTo>
                    <a:pt x="0" y="2157724"/>
                  </a:moveTo>
                  <a:lnTo>
                    <a:pt x="112036" y="2157724"/>
                  </a:lnTo>
                </a:path>
                <a:path w="112394" h="2157729">
                  <a:moveTo>
                    <a:pt x="0" y="1793908"/>
                  </a:moveTo>
                  <a:lnTo>
                    <a:pt x="112036" y="1793908"/>
                  </a:lnTo>
                </a:path>
                <a:path w="112394" h="2157729">
                  <a:moveTo>
                    <a:pt x="0" y="1430091"/>
                  </a:moveTo>
                  <a:lnTo>
                    <a:pt x="112036" y="1430091"/>
                  </a:lnTo>
                </a:path>
                <a:path w="112394" h="2157729">
                  <a:moveTo>
                    <a:pt x="0" y="1078820"/>
                  </a:moveTo>
                  <a:lnTo>
                    <a:pt x="112036" y="1078820"/>
                  </a:lnTo>
                </a:path>
                <a:path w="112394" h="2157729">
                  <a:moveTo>
                    <a:pt x="0" y="715087"/>
                  </a:moveTo>
                  <a:lnTo>
                    <a:pt x="112036" y="715087"/>
                  </a:lnTo>
                </a:path>
                <a:path w="112394" h="2157729">
                  <a:moveTo>
                    <a:pt x="0" y="351271"/>
                  </a:moveTo>
                  <a:lnTo>
                    <a:pt x="112036" y="351271"/>
                  </a:lnTo>
                </a:path>
                <a:path w="112394" h="2157729">
                  <a:moveTo>
                    <a:pt x="0" y="0"/>
                  </a:moveTo>
                  <a:lnTo>
                    <a:pt x="112036" y="0"/>
                  </a:lnTo>
                </a:path>
              </a:pathLst>
            </a:custGeom>
            <a:ln w="23749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402845" y="5629269"/>
              <a:ext cx="4425950" cy="50800"/>
            </a:xfrm>
            <a:custGeom>
              <a:avLst/>
              <a:gdLst/>
              <a:ahLst/>
              <a:cxnLst/>
              <a:rect l="l" t="t" r="r" b="b"/>
              <a:pathLst>
                <a:path w="4425950" h="50800">
                  <a:moveTo>
                    <a:pt x="0" y="0"/>
                  </a:moveTo>
                  <a:lnTo>
                    <a:pt x="4425459" y="0"/>
                  </a:lnTo>
                </a:path>
                <a:path w="4425950" h="50800">
                  <a:moveTo>
                    <a:pt x="0" y="0"/>
                  </a:moveTo>
                  <a:lnTo>
                    <a:pt x="0" y="50181"/>
                  </a:lnTo>
                </a:path>
                <a:path w="4425950" h="50800">
                  <a:moveTo>
                    <a:pt x="1109165" y="0"/>
                  </a:moveTo>
                  <a:lnTo>
                    <a:pt x="1109165" y="50181"/>
                  </a:lnTo>
                </a:path>
                <a:path w="4425950" h="50800">
                  <a:moveTo>
                    <a:pt x="2218331" y="0"/>
                  </a:moveTo>
                  <a:lnTo>
                    <a:pt x="2218331" y="50181"/>
                  </a:lnTo>
                </a:path>
                <a:path w="4425950" h="50800">
                  <a:moveTo>
                    <a:pt x="3327497" y="0"/>
                  </a:moveTo>
                  <a:lnTo>
                    <a:pt x="3327497" y="50181"/>
                  </a:lnTo>
                </a:path>
                <a:path w="4425950" h="50800">
                  <a:moveTo>
                    <a:pt x="4425459" y="0"/>
                  </a:moveTo>
                  <a:lnTo>
                    <a:pt x="4425459" y="50181"/>
                  </a:lnTo>
                </a:path>
              </a:pathLst>
            </a:custGeom>
            <a:ln w="11874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1509555" y="4684028"/>
            <a:ext cx="580390" cy="2978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35"/>
              </a:spcBef>
            </a:pPr>
            <a:r>
              <a:rPr sz="1750" b="1" spc="-95" dirty="0">
                <a:solidFill>
                  <a:srgbClr val="000062"/>
                </a:solidFill>
                <a:latin typeface="Arial"/>
                <a:cs typeface="Arial"/>
              </a:rPr>
              <a:t>38</a:t>
            </a:r>
            <a:r>
              <a:rPr sz="1750" b="1" spc="-15" dirty="0">
                <a:solidFill>
                  <a:srgbClr val="000062"/>
                </a:solidFill>
                <a:latin typeface="Arial"/>
                <a:cs typeface="Arial"/>
              </a:rPr>
              <a:t> </a:t>
            </a:r>
            <a:r>
              <a:rPr sz="2625" b="1" spc="-142" baseline="-31746" dirty="0">
                <a:solidFill>
                  <a:srgbClr val="FF0000"/>
                </a:solidFill>
                <a:latin typeface="Arial"/>
                <a:cs typeface="Arial"/>
              </a:rPr>
              <a:t>36</a:t>
            </a:r>
            <a:endParaRPr sz="2625" baseline="-31746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138554" y="5038959"/>
            <a:ext cx="236854" cy="2971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1750" b="1" spc="-95" dirty="0">
                <a:solidFill>
                  <a:srgbClr val="4F6128"/>
                </a:solidFill>
                <a:latin typeface="Arial"/>
                <a:cs typeface="Arial"/>
              </a:rPr>
              <a:t>33</a:t>
            </a:r>
            <a:endParaRPr sz="175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590805" y="4569029"/>
            <a:ext cx="918844" cy="2978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35"/>
              </a:spcBef>
            </a:pPr>
            <a:r>
              <a:rPr sz="1750" b="1" spc="-95" dirty="0">
                <a:solidFill>
                  <a:srgbClr val="000062"/>
                </a:solidFill>
                <a:latin typeface="Arial"/>
                <a:cs typeface="Arial"/>
              </a:rPr>
              <a:t>40</a:t>
            </a:r>
            <a:r>
              <a:rPr sz="1750" b="1" spc="254" dirty="0">
                <a:solidFill>
                  <a:srgbClr val="000062"/>
                </a:solidFill>
                <a:latin typeface="Arial"/>
                <a:cs typeface="Arial"/>
              </a:rPr>
              <a:t> </a:t>
            </a:r>
            <a:r>
              <a:rPr sz="1750" b="1" spc="-90" dirty="0">
                <a:solidFill>
                  <a:srgbClr val="FF0000"/>
                </a:solidFill>
                <a:latin typeface="Arial"/>
                <a:cs typeface="Arial"/>
              </a:rPr>
              <a:t>40</a:t>
            </a:r>
            <a:r>
              <a:rPr sz="1750" b="1" spc="1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625" b="1" spc="-142" baseline="9523" dirty="0">
                <a:solidFill>
                  <a:srgbClr val="4F6128"/>
                </a:solidFill>
                <a:latin typeface="Arial"/>
                <a:cs typeface="Arial"/>
              </a:rPr>
              <a:t>40</a:t>
            </a:r>
            <a:endParaRPr sz="2625" baseline="9523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698477" y="4256962"/>
            <a:ext cx="919480" cy="2978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35"/>
              </a:spcBef>
            </a:pPr>
            <a:r>
              <a:rPr sz="1750" b="1" spc="-90" dirty="0">
                <a:solidFill>
                  <a:srgbClr val="000062"/>
                </a:solidFill>
                <a:latin typeface="Arial"/>
                <a:cs typeface="Arial"/>
              </a:rPr>
              <a:t>44</a:t>
            </a:r>
            <a:r>
              <a:rPr sz="1750" b="1" spc="395" dirty="0">
                <a:solidFill>
                  <a:srgbClr val="000062"/>
                </a:solidFill>
                <a:latin typeface="Arial"/>
                <a:cs typeface="Arial"/>
              </a:rPr>
              <a:t> </a:t>
            </a:r>
            <a:r>
              <a:rPr sz="2625" b="1" spc="-135" baseline="6349" dirty="0">
                <a:solidFill>
                  <a:srgbClr val="FF0000"/>
                </a:solidFill>
                <a:latin typeface="Arial"/>
                <a:cs typeface="Arial"/>
              </a:rPr>
              <a:t>45</a:t>
            </a:r>
            <a:r>
              <a:rPr sz="2625" b="1" spc="-22" baseline="6349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625" b="1" spc="-142" baseline="3174" dirty="0">
                <a:solidFill>
                  <a:srgbClr val="4F6128"/>
                </a:solidFill>
                <a:latin typeface="Arial"/>
                <a:cs typeface="Arial"/>
              </a:rPr>
              <a:t>44</a:t>
            </a:r>
            <a:endParaRPr sz="2625" baseline="3174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816979" y="3436890"/>
            <a:ext cx="908685" cy="2978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35"/>
              </a:spcBef>
            </a:pPr>
            <a:r>
              <a:rPr sz="2625" b="1" spc="-135" baseline="-7936" dirty="0">
                <a:solidFill>
                  <a:srgbClr val="000062"/>
                </a:solidFill>
                <a:latin typeface="Arial"/>
                <a:cs typeface="Arial"/>
              </a:rPr>
              <a:t>55</a:t>
            </a:r>
            <a:r>
              <a:rPr sz="2625" b="1" spc="142" baseline="-7936" dirty="0">
                <a:solidFill>
                  <a:srgbClr val="000062"/>
                </a:solidFill>
                <a:latin typeface="Arial"/>
                <a:cs typeface="Arial"/>
              </a:rPr>
              <a:t> </a:t>
            </a:r>
            <a:r>
              <a:rPr sz="1750" b="1" spc="-90" dirty="0">
                <a:solidFill>
                  <a:srgbClr val="FF0000"/>
                </a:solidFill>
                <a:latin typeface="Arial"/>
                <a:cs typeface="Arial"/>
              </a:rPr>
              <a:t>55</a:t>
            </a:r>
            <a:r>
              <a:rPr sz="1750" b="1" spc="2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625" b="1" spc="-142" baseline="-22222" dirty="0">
                <a:solidFill>
                  <a:srgbClr val="4F6128"/>
                </a:solidFill>
                <a:latin typeface="Arial"/>
                <a:cs typeface="Arial"/>
              </a:rPr>
              <a:t>54</a:t>
            </a:r>
            <a:endParaRPr sz="2625" baseline="-22222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107347" y="3337050"/>
            <a:ext cx="170815" cy="241490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sz="1450" b="1" spc="-190" dirty="0">
                <a:latin typeface="Arial"/>
                <a:cs typeface="Arial"/>
              </a:rPr>
              <a:t>60</a:t>
            </a:r>
            <a:endParaRPr sz="14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00"/>
              </a:spcBef>
            </a:pPr>
            <a:r>
              <a:rPr sz="1450" b="1" spc="-190" dirty="0">
                <a:latin typeface="Arial"/>
                <a:cs typeface="Arial"/>
              </a:rPr>
              <a:t>55</a:t>
            </a:r>
            <a:endParaRPr sz="14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95"/>
              </a:spcBef>
            </a:pPr>
            <a:r>
              <a:rPr sz="1450" b="1" spc="-190" dirty="0">
                <a:latin typeface="Arial"/>
                <a:cs typeface="Arial"/>
              </a:rPr>
              <a:t>50</a:t>
            </a:r>
            <a:endParaRPr sz="14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00"/>
              </a:spcBef>
            </a:pPr>
            <a:r>
              <a:rPr sz="1450" b="1" spc="-190" dirty="0">
                <a:latin typeface="Arial"/>
                <a:cs typeface="Arial"/>
              </a:rPr>
              <a:t>45</a:t>
            </a:r>
            <a:endParaRPr sz="14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00"/>
              </a:spcBef>
            </a:pPr>
            <a:r>
              <a:rPr sz="1450" b="1" spc="-190" dirty="0">
                <a:latin typeface="Arial"/>
                <a:cs typeface="Arial"/>
              </a:rPr>
              <a:t>40</a:t>
            </a:r>
            <a:endParaRPr sz="14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95"/>
              </a:spcBef>
            </a:pPr>
            <a:r>
              <a:rPr sz="1450" b="1" spc="-190" dirty="0">
                <a:latin typeface="Arial"/>
                <a:cs typeface="Arial"/>
              </a:rPr>
              <a:t>35</a:t>
            </a:r>
            <a:endParaRPr sz="14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00"/>
              </a:spcBef>
            </a:pPr>
            <a:r>
              <a:rPr sz="1450" b="1" spc="-190" dirty="0">
                <a:latin typeface="Arial"/>
                <a:cs typeface="Arial"/>
              </a:rPr>
              <a:t>30</a:t>
            </a:r>
            <a:endParaRPr sz="145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510680" y="5717978"/>
            <a:ext cx="2117725" cy="423545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280035" marR="5080" indent="-280670">
              <a:lnSpc>
                <a:spcPct val="105600"/>
              </a:lnSpc>
              <a:spcBef>
                <a:spcPts val="55"/>
              </a:spcBef>
              <a:tabLst>
                <a:tab pos="1310005" algn="l"/>
              </a:tabLst>
            </a:pPr>
            <a:r>
              <a:rPr sz="1250" spc="-200" dirty="0">
                <a:latin typeface="Microsoft Sans Serif"/>
                <a:cs typeface="Microsoft Sans Serif"/>
              </a:rPr>
              <a:t>П</a:t>
            </a:r>
            <a:r>
              <a:rPr sz="1250" spc="-175" dirty="0">
                <a:latin typeface="Microsoft Sans Serif"/>
                <a:cs typeface="Microsoft Sans Serif"/>
              </a:rPr>
              <a:t>ро</a:t>
            </a:r>
            <a:r>
              <a:rPr sz="1250" spc="-190" dirty="0">
                <a:latin typeface="Microsoft Sans Serif"/>
                <a:cs typeface="Microsoft Sans Serif"/>
              </a:rPr>
              <a:t>с</a:t>
            </a:r>
            <a:r>
              <a:rPr sz="1250" spc="-50" dirty="0">
                <a:latin typeface="Microsoft Sans Serif"/>
                <a:cs typeface="Microsoft Sans Serif"/>
              </a:rPr>
              <a:t>т</a:t>
            </a:r>
            <a:r>
              <a:rPr sz="1250" spc="-175" dirty="0">
                <a:latin typeface="Microsoft Sans Serif"/>
                <a:cs typeface="Microsoft Sans Serif"/>
              </a:rPr>
              <a:t>ра</a:t>
            </a:r>
            <a:r>
              <a:rPr sz="1250" spc="-170" dirty="0">
                <a:latin typeface="Microsoft Sans Serif"/>
                <a:cs typeface="Microsoft Sans Serif"/>
              </a:rPr>
              <a:t>н</a:t>
            </a:r>
            <a:r>
              <a:rPr sz="1250" spc="-190" dirty="0">
                <a:latin typeface="Microsoft Sans Serif"/>
                <a:cs typeface="Microsoft Sans Serif"/>
              </a:rPr>
              <a:t>с</a:t>
            </a:r>
            <a:r>
              <a:rPr sz="1250" spc="-50" dirty="0">
                <a:latin typeface="Microsoft Sans Serif"/>
                <a:cs typeface="Microsoft Sans Serif"/>
              </a:rPr>
              <a:t>т</a:t>
            </a:r>
            <a:r>
              <a:rPr sz="1250" spc="-140" dirty="0">
                <a:latin typeface="Microsoft Sans Serif"/>
                <a:cs typeface="Microsoft Sans Serif"/>
              </a:rPr>
              <a:t>в</a:t>
            </a:r>
            <a:r>
              <a:rPr sz="1250" spc="-175" dirty="0">
                <a:latin typeface="Microsoft Sans Serif"/>
                <a:cs typeface="Microsoft Sans Serif"/>
              </a:rPr>
              <a:t>о</a:t>
            </a:r>
            <a:r>
              <a:rPr sz="1250" spc="-155" dirty="0">
                <a:latin typeface="Microsoft Sans Serif"/>
                <a:cs typeface="Microsoft Sans Serif"/>
              </a:rPr>
              <a:t> </a:t>
            </a:r>
            <a:r>
              <a:rPr sz="1250" spc="-175" dirty="0">
                <a:latin typeface="Microsoft Sans Serif"/>
                <a:cs typeface="Microsoft Sans Serif"/>
              </a:rPr>
              <a:t>и</a:t>
            </a:r>
            <a:r>
              <a:rPr sz="1250" dirty="0">
                <a:latin typeface="Microsoft Sans Serif"/>
                <a:cs typeface="Microsoft Sans Serif"/>
              </a:rPr>
              <a:t>  </a:t>
            </a:r>
            <a:r>
              <a:rPr sz="1250" spc="-30" dirty="0">
                <a:latin typeface="Microsoft Sans Serif"/>
                <a:cs typeface="Microsoft Sans Serif"/>
              </a:rPr>
              <a:t> </a:t>
            </a:r>
            <a:r>
              <a:rPr sz="1250" spc="-200" dirty="0">
                <a:latin typeface="Microsoft Sans Serif"/>
                <a:cs typeface="Microsoft Sans Serif"/>
              </a:rPr>
              <a:t>Н</a:t>
            </a:r>
            <a:r>
              <a:rPr sz="1250" spc="-170" dirty="0">
                <a:latin typeface="Microsoft Sans Serif"/>
                <a:cs typeface="Microsoft Sans Serif"/>
              </a:rPr>
              <a:t>ео</a:t>
            </a:r>
            <a:r>
              <a:rPr sz="1250" spc="-165" dirty="0">
                <a:latin typeface="Microsoft Sans Serif"/>
                <a:cs typeface="Microsoft Sans Serif"/>
              </a:rPr>
              <a:t>п</a:t>
            </a:r>
            <a:r>
              <a:rPr sz="1250" spc="-170" dirty="0">
                <a:latin typeface="Microsoft Sans Serif"/>
                <a:cs typeface="Microsoft Sans Serif"/>
              </a:rPr>
              <a:t>ре</a:t>
            </a:r>
            <a:r>
              <a:rPr sz="1250" spc="-200" dirty="0">
                <a:latin typeface="Microsoft Sans Serif"/>
                <a:cs typeface="Microsoft Sans Serif"/>
              </a:rPr>
              <a:t>д</a:t>
            </a:r>
            <a:r>
              <a:rPr sz="1250" spc="-170" dirty="0">
                <a:latin typeface="Microsoft Sans Serif"/>
                <a:cs typeface="Microsoft Sans Serif"/>
              </a:rPr>
              <a:t>е</a:t>
            </a:r>
            <a:r>
              <a:rPr sz="1250" spc="-185" dirty="0">
                <a:latin typeface="Microsoft Sans Serif"/>
                <a:cs typeface="Microsoft Sans Serif"/>
              </a:rPr>
              <a:t>л</a:t>
            </a:r>
            <a:r>
              <a:rPr sz="1250" spc="-170" dirty="0">
                <a:latin typeface="Microsoft Sans Serif"/>
                <a:cs typeface="Microsoft Sans Serif"/>
              </a:rPr>
              <a:t>е</a:t>
            </a:r>
            <a:r>
              <a:rPr sz="1250" spc="-165" dirty="0">
                <a:latin typeface="Microsoft Sans Serif"/>
                <a:cs typeface="Microsoft Sans Serif"/>
              </a:rPr>
              <a:t>нн</a:t>
            </a:r>
            <a:r>
              <a:rPr sz="1250" spc="-170" dirty="0">
                <a:latin typeface="Microsoft Sans Serif"/>
                <a:cs typeface="Microsoft Sans Serif"/>
              </a:rPr>
              <a:t>о</a:t>
            </a:r>
            <a:r>
              <a:rPr sz="1250" spc="-185" dirty="0">
                <a:latin typeface="Microsoft Sans Serif"/>
                <a:cs typeface="Microsoft Sans Serif"/>
              </a:rPr>
              <a:t>с</a:t>
            </a:r>
            <a:r>
              <a:rPr sz="1250" spc="-50" dirty="0">
                <a:latin typeface="Microsoft Sans Serif"/>
                <a:cs typeface="Microsoft Sans Serif"/>
              </a:rPr>
              <a:t>т</a:t>
            </a:r>
            <a:r>
              <a:rPr sz="1250" spc="-110" dirty="0">
                <a:latin typeface="Microsoft Sans Serif"/>
                <a:cs typeface="Microsoft Sans Serif"/>
              </a:rPr>
              <a:t>ь  </a:t>
            </a:r>
            <a:r>
              <a:rPr sz="1250" spc="-240" dirty="0">
                <a:latin typeface="Microsoft Sans Serif"/>
                <a:cs typeface="Microsoft Sans Serif"/>
              </a:rPr>
              <a:t>ф</a:t>
            </a:r>
            <a:r>
              <a:rPr sz="1250" spc="-170" dirty="0">
                <a:latin typeface="Microsoft Sans Serif"/>
                <a:cs typeface="Microsoft Sans Serif"/>
              </a:rPr>
              <a:t>ор</a:t>
            </a:r>
            <a:r>
              <a:rPr sz="1250" spc="-275" dirty="0">
                <a:latin typeface="Microsoft Sans Serif"/>
                <a:cs typeface="Microsoft Sans Serif"/>
              </a:rPr>
              <a:t>м</a:t>
            </a:r>
            <a:r>
              <a:rPr sz="1250" spc="-175" dirty="0">
                <a:latin typeface="Microsoft Sans Serif"/>
                <a:cs typeface="Microsoft Sans Serif"/>
              </a:rPr>
              <a:t>а</a:t>
            </a:r>
            <a:r>
              <a:rPr sz="1250" dirty="0">
                <a:latin typeface="Microsoft Sans Serif"/>
                <a:cs typeface="Microsoft Sans Serif"/>
              </a:rPr>
              <a:t>	</a:t>
            </a:r>
            <a:r>
              <a:rPr sz="1250" spc="-175" dirty="0">
                <a:latin typeface="Microsoft Sans Serif"/>
                <a:cs typeface="Microsoft Sans Serif"/>
              </a:rPr>
              <a:t>и</a:t>
            </a:r>
            <a:r>
              <a:rPr sz="1250" spc="-70" dirty="0">
                <a:latin typeface="Microsoft Sans Serif"/>
                <a:cs typeface="Microsoft Sans Serif"/>
              </a:rPr>
              <a:t> </a:t>
            </a:r>
            <a:r>
              <a:rPr sz="1250" spc="-204" dirty="0">
                <a:latin typeface="Microsoft Sans Serif"/>
                <a:cs typeface="Microsoft Sans Serif"/>
              </a:rPr>
              <a:t>д</a:t>
            </a:r>
            <a:r>
              <a:rPr sz="1250" spc="-175" dirty="0">
                <a:latin typeface="Microsoft Sans Serif"/>
                <a:cs typeface="Microsoft Sans Serif"/>
              </a:rPr>
              <a:t>а</a:t>
            </a:r>
            <a:r>
              <a:rPr sz="1250" spc="-170" dirty="0">
                <a:latin typeface="Microsoft Sans Serif"/>
                <a:cs typeface="Microsoft Sans Serif"/>
              </a:rPr>
              <a:t>нн</a:t>
            </a:r>
            <a:r>
              <a:rPr sz="1250" spc="-195" dirty="0">
                <a:latin typeface="Microsoft Sans Serif"/>
                <a:cs typeface="Microsoft Sans Serif"/>
              </a:rPr>
              <a:t>ы</a:t>
            </a:r>
            <a:r>
              <a:rPr sz="1250" spc="-175" dirty="0">
                <a:latin typeface="Microsoft Sans Serif"/>
                <a:cs typeface="Microsoft Sans Serif"/>
              </a:rPr>
              <a:t>е</a:t>
            </a:r>
            <a:endParaRPr sz="1250">
              <a:latin typeface="Microsoft Sans Serif"/>
              <a:cs typeface="Microsoft Sans Serif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805664" y="5717978"/>
            <a:ext cx="751205" cy="423545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0795" marR="5080" indent="-11430">
              <a:lnSpc>
                <a:spcPct val="105600"/>
              </a:lnSpc>
              <a:spcBef>
                <a:spcPts val="55"/>
              </a:spcBef>
            </a:pPr>
            <a:r>
              <a:rPr sz="1250" spc="-200" dirty="0">
                <a:latin typeface="Microsoft Sans Serif"/>
                <a:cs typeface="Microsoft Sans Serif"/>
              </a:rPr>
              <a:t>И</a:t>
            </a:r>
            <a:r>
              <a:rPr sz="1250" spc="-190" dirty="0">
                <a:latin typeface="Microsoft Sans Serif"/>
                <a:cs typeface="Microsoft Sans Serif"/>
              </a:rPr>
              <a:t>з</a:t>
            </a:r>
            <a:r>
              <a:rPr sz="1250" spc="-280" dirty="0">
                <a:latin typeface="Microsoft Sans Serif"/>
                <a:cs typeface="Microsoft Sans Serif"/>
              </a:rPr>
              <a:t>м</a:t>
            </a:r>
            <a:r>
              <a:rPr sz="1250" spc="-175" dirty="0">
                <a:latin typeface="Microsoft Sans Serif"/>
                <a:cs typeface="Microsoft Sans Serif"/>
              </a:rPr>
              <a:t>е</a:t>
            </a:r>
            <a:r>
              <a:rPr sz="1250" spc="-170" dirty="0">
                <a:latin typeface="Microsoft Sans Serif"/>
                <a:cs typeface="Microsoft Sans Serif"/>
              </a:rPr>
              <a:t>н</a:t>
            </a:r>
            <a:r>
              <a:rPr sz="1250" spc="-175" dirty="0">
                <a:latin typeface="Microsoft Sans Serif"/>
                <a:cs typeface="Microsoft Sans Serif"/>
              </a:rPr>
              <a:t>е</a:t>
            </a:r>
            <a:r>
              <a:rPr sz="1250" spc="-170" dirty="0">
                <a:latin typeface="Microsoft Sans Serif"/>
                <a:cs typeface="Microsoft Sans Serif"/>
              </a:rPr>
              <a:t>н</a:t>
            </a:r>
            <a:r>
              <a:rPr sz="1250" spc="-180" dirty="0">
                <a:latin typeface="Microsoft Sans Serif"/>
                <a:cs typeface="Microsoft Sans Serif"/>
              </a:rPr>
              <a:t>и</a:t>
            </a:r>
            <a:r>
              <a:rPr sz="1250" spc="-175" dirty="0">
                <a:latin typeface="Microsoft Sans Serif"/>
                <a:cs typeface="Microsoft Sans Serif"/>
              </a:rPr>
              <a:t>е</a:t>
            </a:r>
            <a:r>
              <a:rPr sz="1250" spc="25" dirty="0">
                <a:latin typeface="Microsoft Sans Serif"/>
                <a:cs typeface="Microsoft Sans Serif"/>
              </a:rPr>
              <a:t> </a:t>
            </a:r>
            <a:r>
              <a:rPr sz="1250" spc="-114" dirty="0">
                <a:latin typeface="Microsoft Sans Serif"/>
                <a:cs typeface="Microsoft Sans Serif"/>
              </a:rPr>
              <a:t>и  </a:t>
            </a:r>
            <a:r>
              <a:rPr sz="1250" spc="-175" dirty="0">
                <a:latin typeface="Microsoft Sans Serif"/>
                <a:cs typeface="Microsoft Sans Serif"/>
              </a:rPr>
              <a:t>зависимости</a:t>
            </a:r>
            <a:endParaRPr sz="1250">
              <a:latin typeface="Microsoft Sans Serif"/>
              <a:cs typeface="Microsoft Sans Serif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958710" y="5717978"/>
            <a:ext cx="672465" cy="2222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sz="1250" spc="-305" dirty="0">
                <a:latin typeface="Microsoft Sans Serif"/>
                <a:cs typeface="Microsoft Sans Serif"/>
              </a:rPr>
              <a:t>К</a:t>
            </a:r>
            <a:r>
              <a:rPr sz="1250" spc="-175" dirty="0">
                <a:latin typeface="Microsoft Sans Serif"/>
                <a:cs typeface="Microsoft Sans Serif"/>
              </a:rPr>
              <a:t>о</a:t>
            </a:r>
            <a:r>
              <a:rPr sz="1250" spc="-190" dirty="0">
                <a:latin typeface="Microsoft Sans Serif"/>
                <a:cs typeface="Microsoft Sans Serif"/>
              </a:rPr>
              <a:t>л</a:t>
            </a:r>
            <a:r>
              <a:rPr sz="1250" spc="-185" dirty="0">
                <a:latin typeface="Microsoft Sans Serif"/>
                <a:cs typeface="Microsoft Sans Serif"/>
              </a:rPr>
              <a:t>и</a:t>
            </a:r>
            <a:r>
              <a:rPr sz="1250" spc="-135" dirty="0">
                <a:latin typeface="Microsoft Sans Serif"/>
                <a:cs typeface="Microsoft Sans Serif"/>
              </a:rPr>
              <a:t>ч</a:t>
            </a:r>
            <a:r>
              <a:rPr sz="1250" spc="-175" dirty="0">
                <a:latin typeface="Microsoft Sans Serif"/>
                <a:cs typeface="Microsoft Sans Serif"/>
              </a:rPr>
              <a:t>е</a:t>
            </a:r>
            <a:r>
              <a:rPr sz="1250" spc="-190" dirty="0">
                <a:latin typeface="Microsoft Sans Serif"/>
                <a:cs typeface="Microsoft Sans Serif"/>
              </a:rPr>
              <a:t>с</a:t>
            </a:r>
            <a:r>
              <a:rPr sz="1250" spc="-50" dirty="0">
                <a:latin typeface="Microsoft Sans Serif"/>
                <a:cs typeface="Microsoft Sans Serif"/>
              </a:rPr>
              <a:t>т</a:t>
            </a:r>
            <a:r>
              <a:rPr sz="1250" spc="-140" dirty="0">
                <a:latin typeface="Microsoft Sans Serif"/>
                <a:cs typeface="Microsoft Sans Serif"/>
              </a:rPr>
              <a:t>в</a:t>
            </a:r>
            <a:r>
              <a:rPr sz="1250" spc="-175" dirty="0">
                <a:latin typeface="Microsoft Sans Serif"/>
                <a:cs typeface="Microsoft Sans Serif"/>
              </a:rPr>
              <a:t>о</a:t>
            </a:r>
            <a:endParaRPr sz="1250">
              <a:latin typeface="Microsoft Sans Serif"/>
              <a:cs typeface="Microsoft Sans Serif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84588" y="3270089"/>
            <a:ext cx="322580" cy="2676525"/>
          </a:xfrm>
          <a:prstGeom prst="rect">
            <a:avLst/>
          </a:prstGeom>
        </p:spPr>
        <p:txBody>
          <a:bodyPr vert="vert270" wrap="square" lIns="0" tIns="17780" rIns="0" bIns="0" rtlCol="0">
            <a:spAutoFit/>
          </a:bodyPr>
          <a:lstStyle/>
          <a:p>
            <a:pPr marL="201295" marR="5080" indent="-189230">
              <a:lnSpc>
                <a:spcPts val="1150"/>
              </a:lnSpc>
              <a:spcBef>
                <a:spcPts val="140"/>
              </a:spcBef>
            </a:pPr>
            <a:r>
              <a:rPr sz="1050" spc="35" dirty="0">
                <a:latin typeface="Microsoft Sans Serif"/>
                <a:cs typeface="Microsoft Sans Serif"/>
              </a:rPr>
              <a:t>П</a:t>
            </a:r>
            <a:r>
              <a:rPr sz="1050" spc="30" dirty="0">
                <a:latin typeface="Microsoft Sans Serif"/>
                <a:cs typeface="Microsoft Sans Serif"/>
              </a:rPr>
              <a:t>ро</a:t>
            </a:r>
            <a:r>
              <a:rPr sz="1050" spc="10" dirty="0">
                <a:latin typeface="Microsoft Sans Serif"/>
                <a:cs typeface="Microsoft Sans Serif"/>
              </a:rPr>
              <a:t>ц</a:t>
            </a:r>
            <a:r>
              <a:rPr sz="1050" spc="30" dirty="0">
                <a:latin typeface="Microsoft Sans Serif"/>
                <a:cs typeface="Microsoft Sans Serif"/>
              </a:rPr>
              <a:t>е</a:t>
            </a:r>
            <a:r>
              <a:rPr sz="1050" spc="35" dirty="0">
                <a:latin typeface="Microsoft Sans Serif"/>
                <a:cs typeface="Microsoft Sans Serif"/>
              </a:rPr>
              <a:t>н</a:t>
            </a:r>
            <a:r>
              <a:rPr sz="1050" dirty="0">
                <a:latin typeface="Microsoft Sans Serif"/>
                <a:cs typeface="Microsoft Sans Serif"/>
              </a:rPr>
              <a:t>т</a:t>
            </a:r>
            <a:r>
              <a:rPr sz="1050" spc="-125" dirty="0">
                <a:latin typeface="Microsoft Sans Serif"/>
                <a:cs typeface="Microsoft Sans Serif"/>
              </a:rPr>
              <a:t> </a:t>
            </a:r>
            <a:r>
              <a:rPr sz="1050" spc="-100" dirty="0">
                <a:latin typeface="Microsoft Sans Serif"/>
                <a:cs typeface="Microsoft Sans Serif"/>
              </a:rPr>
              <a:t>у</a:t>
            </a:r>
            <a:r>
              <a:rPr sz="1050" spc="-25" dirty="0">
                <a:latin typeface="Microsoft Sans Serif"/>
                <a:cs typeface="Microsoft Sans Serif"/>
              </a:rPr>
              <a:t>ч</a:t>
            </a:r>
            <a:r>
              <a:rPr sz="1050" spc="30" dirty="0">
                <a:latin typeface="Microsoft Sans Serif"/>
                <a:cs typeface="Microsoft Sans Serif"/>
              </a:rPr>
              <a:t>а</a:t>
            </a:r>
            <a:r>
              <a:rPr sz="1050" spc="-90" dirty="0">
                <a:latin typeface="Microsoft Sans Serif"/>
                <a:cs typeface="Microsoft Sans Serif"/>
              </a:rPr>
              <a:t>щ</a:t>
            </a:r>
            <a:r>
              <a:rPr sz="1050" spc="30" dirty="0">
                <a:latin typeface="Microsoft Sans Serif"/>
                <a:cs typeface="Microsoft Sans Serif"/>
              </a:rPr>
              <a:t>и</a:t>
            </a:r>
            <a:r>
              <a:rPr sz="1050" spc="-100" dirty="0">
                <a:latin typeface="Microsoft Sans Serif"/>
                <a:cs typeface="Microsoft Sans Serif"/>
              </a:rPr>
              <a:t>х</a:t>
            </a:r>
            <a:r>
              <a:rPr sz="1050" dirty="0">
                <a:latin typeface="Microsoft Sans Serif"/>
                <a:cs typeface="Microsoft Sans Serif"/>
              </a:rPr>
              <a:t>с</a:t>
            </a:r>
            <a:r>
              <a:rPr sz="1050" spc="50" dirty="0">
                <a:latin typeface="Microsoft Sans Serif"/>
                <a:cs typeface="Microsoft Sans Serif"/>
              </a:rPr>
              <a:t>я</a:t>
            </a:r>
            <a:r>
              <a:rPr sz="1050" dirty="0">
                <a:latin typeface="Microsoft Sans Serif"/>
                <a:cs typeface="Microsoft Sans Serif"/>
              </a:rPr>
              <a:t>,</a:t>
            </a:r>
            <a:r>
              <a:rPr sz="1050" spc="-10" dirty="0">
                <a:latin typeface="Microsoft Sans Serif"/>
                <a:cs typeface="Microsoft Sans Serif"/>
              </a:rPr>
              <a:t> </a:t>
            </a:r>
            <a:r>
              <a:rPr sz="1050" spc="-35" dirty="0">
                <a:latin typeface="Microsoft Sans Serif"/>
                <a:cs typeface="Microsoft Sans Serif"/>
              </a:rPr>
              <a:t>в</a:t>
            </a:r>
            <a:r>
              <a:rPr sz="1050" spc="30" dirty="0">
                <a:latin typeface="Microsoft Sans Serif"/>
                <a:cs typeface="Microsoft Sans Serif"/>
              </a:rPr>
              <a:t>ер</a:t>
            </a:r>
            <a:r>
              <a:rPr sz="1050" spc="35" dirty="0">
                <a:latin typeface="Microsoft Sans Serif"/>
                <a:cs typeface="Microsoft Sans Serif"/>
              </a:rPr>
              <a:t>н</a:t>
            </a:r>
            <a:r>
              <a:rPr sz="1050" dirty="0">
                <a:latin typeface="Microsoft Sans Serif"/>
                <a:cs typeface="Microsoft Sans Serif"/>
              </a:rPr>
              <a:t>о</a:t>
            </a:r>
            <a:r>
              <a:rPr sz="1050" spc="-45" dirty="0">
                <a:latin typeface="Microsoft Sans Serif"/>
                <a:cs typeface="Microsoft Sans Serif"/>
              </a:rPr>
              <a:t> </a:t>
            </a:r>
            <a:r>
              <a:rPr sz="1050" spc="30" dirty="0">
                <a:latin typeface="Microsoft Sans Serif"/>
                <a:cs typeface="Microsoft Sans Serif"/>
              </a:rPr>
              <a:t>о</a:t>
            </a:r>
            <a:r>
              <a:rPr sz="1050" spc="-50" dirty="0">
                <a:latin typeface="Microsoft Sans Serif"/>
                <a:cs typeface="Microsoft Sans Serif"/>
              </a:rPr>
              <a:t>т</a:t>
            </a:r>
            <a:r>
              <a:rPr sz="1050" spc="-35" dirty="0">
                <a:latin typeface="Microsoft Sans Serif"/>
                <a:cs typeface="Microsoft Sans Serif"/>
              </a:rPr>
              <a:t>в</a:t>
            </a:r>
            <a:r>
              <a:rPr sz="1050" spc="30" dirty="0">
                <a:latin typeface="Microsoft Sans Serif"/>
                <a:cs typeface="Microsoft Sans Serif"/>
              </a:rPr>
              <a:t>е</a:t>
            </a:r>
            <a:r>
              <a:rPr sz="1050" spc="-50" dirty="0">
                <a:latin typeface="Microsoft Sans Serif"/>
                <a:cs typeface="Microsoft Sans Serif"/>
              </a:rPr>
              <a:t>т</a:t>
            </a:r>
            <a:r>
              <a:rPr sz="1050" spc="30" dirty="0">
                <a:latin typeface="Microsoft Sans Serif"/>
                <a:cs typeface="Microsoft Sans Serif"/>
              </a:rPr>
              <a:t>и</a:t>
            </a:r>
            <a:r>
              <a:rPr sz="1050" spc="-35" dirty="0">
                <a:latin typeface="Microsoft Sans Serif"/>
                <a:cs typeface="Microsoft Sans Serif"/>
              </a:rPr>
              <a:t>в</a:t>
            </a:r>
            <a:r>
              <a:rPr sz="1050" spc="-65" dirty="0">
                <a:latin typeface="Microsoft Sans Serif"/>
                <a:cs typeface="Microsoft Sans Serif"/>
              </a:rPr>
              <a:t>ш</a:t>
            </a:r>
            <a:r>
              <a:rPr sz="1050" spc="30" dirty="0">
                <a:latin typeface="Microsoft Sans Serif"/>
                <a:cs typeface="Microsoft Sans Serif"/>
              </a:rPr>
              <a:t>и</a:t>
            </a:r>
            <a:r>
              <a:rPr sz="1050" dirty="0">
                <a:latin typeface="Microsoft Sans Serif"/>
                <a:cs typeface="Microsoft Sans Serif"/>
              </a:rPr>
              <a:t>х  </a:t>
            </a:r>
            <a:r>
              <a:rPr sz="1050" spc="90" dirty="0">
                <a:latin typeface="Microsoft Sans Serif"/>
                <a:cs typeface="Microsoft Sans Serif"/>
              </a:rPr>
              <a:t>на</a:t>
            </a:r>
            <a:r>
              <a:rPr sz="1050" spc="-60" dirty="0">
                <a:latin typeface="Microsoft Sans Serif"/>
                <a:cs typeface="Microsoft Sans Serif"/>
              </a:rPr>
              <a:t> </a:t>
            </a:r>
            <a:r>
              <a:rPr sz="1050" spc="85" dirty="0">
                <a:latin typeface="Microsoft Sans Serif"/>
                <a:cs typeface="Microsoft Sans Serif"/>
              </a:rPr>
              <a:t>вопросы</a:t>
            </a:r>
            <a:r>
              <a:rPr sz="1050" spc="-50" dirty="0">
                <a:latin typeface="Microsoft Sans Serif"/>
                <a:cs typeface="Microsoft Sans Serif"/>
              </a:rPr>
              <a:t> </a:t>
            </a:r>
            <a:r>
              <a:rPr sz="1050" spc="60" dirty="0">
                <a:latin typeface="Microsoft Sans Serif"/>
                <a:cs typeface="Microsoft Sans Serif"/>
              </a:rPr>
              <a:t>разного</a:t>
            </a:r>
            <a:r>
              <a:rPr sz="1050" spc="-55" dirty="0">
                <a:latin typeface="Microsoft Sans Serif"/>
                <a:cs typeface="Microsoft Sans Serif"/>
              </a:rPr>
              <a:t> </a:t>
            </a:r>
            <a:r>
              <a:rPr sz="1050" spc="55" dirty="0">
                <a:latin typeface="Microsoft Sans Serif"/>
                <a:cs typeface="Microsoft Sans Serif"/>
              </a:rPr>
              <a:t>содержания</a:t>
            </a:r>
            <a:endParaRPr sz="1050">
              <a:latin typeface="Microsoft Sans Serif"/>
              <a:cs typeface="Microsoft Sans Serif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001309" y="2847779"/>
            <a:ext cx="3331845" cy="28257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1650" b="1" spc="-165" dirty="0">
                <a:latin typeface="Arial"/>
                <a:cs typeface="Arial"/>
              </a:rPr>
              <a:t>МАТЕМАТИЧЕСКАЯ</a:t>
            </a:r>
            <a:r>
              <a:rPr sz="1650" b="1" spc="375" dirty="0">
                <a:latin typeface="Arial"/>
                <a:cs typeface="Arial"/>
              </a:rPr>
              <a:t> </a:t>
            </a:r>
            <a:r>
              <a:rPr sz="1650" b="1" spc="-145" dirty="0">
                <a:latin typeface="Arial"/>
                <a:cs typeface="Arial"/>
              </a:rPr>
              <a:t>ГРАМОТНОСТЬ</a:t>
            </a:r>
            <a:endParaRPr sz="1650">
              <a:latin typeface="Arial"/>
              <a:cs typeface="Arial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2495205" y="3302182"/>
            <a:ext cx="1378585" cy="188595"/>
            <a:chOff x="2495205" y="3302182"/>
            <a:chExt cx="1378585" cy="188595"/>
          </a:xfrm>
        </p:grpSpPr>
        <p:pic>
          <p:nvPicPr>
            <p:cNvPr id="38" name="object 3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95205" y="3302182"/>
              <a:ext cx="168055" cy="18818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111408" y="3302182"/>
              <a:ext cx="168055" cy="18818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727611" y="3314727"/>
              <a:ext cx="145648" cy="163090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2673530" y="3237732"/>
            <a:ext cx="1581785" cy="28257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  <a:tabLst>
                <a:tab pos="610870" algn="l"/>
                <a:tab pos="1223010" algn="l"/>
              </a:tabLst>
            </a:pPr>
            <a:r>
              <a:rPr sz="1650" spc="-220" dirty="0">
                <a:latin typeface="Microsoft Sans Serif"/>
                <a:cs typeface="Microsoft Sans Serif"/>
              </a:rPr>
              <a:t>2</a:t>
            </a:r>
            <a:r>
              <a:rPr sz="1650" spc="-305" dirty="0">
                <a:latin typeface="Microsoft Sans Serif"/>
                <a:cs typeface="Microsoft Sans Serif"/>
              </a:rPr>
              <a:t>0</a:t>
            </a:r>
            <a:r>
              <a:rPr sz="1650" spc="-220" dirty="0">
                <a:latin typeface="Microsoft Sans Serif"/>
                <a:cs typeface="Microsoft Sans Serif"/>
              </a:rPr>
              <a:t>1</a:t>
            </a:r>
            <a:r>
              <a:rPr sz="1650" spc="-235" dirty="0">
                <a:latin typeface="Microsoft Sans Serif"/>
                <a:cs typeface="Microsoft Sans Serif"/>
              </a:rPr>
              <a:t>2</a:t>
            </a:r>
            <a:r>
              <a:rPr sz="1650" dirty="0">
                <a:latin typeface="Microsoft Sans Serif"/>
                <a:cs typeface="Microsoft Sans Serif"/>
              </a:rPr>
              <a:t>	</a:t>
            </a:r>
            <a:r>
              <a:rPr sz="1650" spc="-220" dirty="0">
                <a:latin typeface="Microsoft Sans Serif"/>
                <a:cs typeface="Microsoft Sans Serif"/>
              </a:rPr>
              <a:t>2</a:t>
            </a:r>
            <a:r>
              <a:rPr sz="1650" spc="-305" dirty="0">
                <a:latin typeface="Microsoft Sans Serif"/>
                <a:cs typeface="Microsoft Sans Serif"/>
              </a:rPr>
              <a:t>0</a:t>
            </a:r>
            <a:r>
              <a:rPr sz="1650" spc="-220" dirty="0">
                <a:latin typeface="Microsoft Sans Serif"/>
                <a:cs typeface="Microsoft Sans Serif"/>
              </a:rPr>
              <a:t>1</a:t>
            </a:r>
            <a:r>
              <a:rPr sz="1650" spc="-235" dirty="0">
                <a:latin typeface="Microsoft Sans Serif"/>
                <a:cs typeface="Microsoft Sans Serif"/>
              </a:rPr>
              <a:t>5</a:t>
            </a:r>
            <a:r>
              <a:rPr sz="1650" dirty="0">
                <a:latin typeface="Microsoft Sans Serif"/>
                <a:cs typeface="Microsoft Sans Serif"/>
              </a:rPr>
              <a:t>	</a:t>
            </a:r>
            <a:r>
              <a:rPr sz="1650" spc="-215" dirty="0">
                <a:latin typeface="Microsoft Sans Serif"/>
                <a:cs typeface="Microsoft Sans Serif"/>
              </a:rPr>
              <a:t>2</a:t>
            </a:r>
            <a:r>
              <a:rPr sz="1650" spc="-300" dirty="0">
                <a:latin typeface="Microsoft Sans Serif"/>
                <a:cs typeface="Microsoft Sans Serif"/>
              </a:rPr>
              <a:t>0</a:t>
            </a:r>
            <a:r>
              <a:rPr sz="1650" spc="-215" dirty="0">
                <a:latin typeface="Microsoft Sans Serif"/>
                <a:cs typeface="Microsoft Sans Serif"/>
              </a:rPr>
              <a:t>1</a:t>
            </a:r>
            <a:r>
              <a:rPr sz="1650" spc="-235" dirty="0">
                <a:latin typeface="Microsoft Sans Serif"/>
                <a:cs typeface="Microsoft Sans Serif"/>
              </a:rPr>
              <a:t>8</a:t>
            </a:r>
            <a:endParaRPr sz="1650">
              <a:latin typeface="Microsoft Sans Serif"/>
              <a:cs typeface="Microsoft Sans Serif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451370" y="2720301"/>
            <a:ext cx="5589270" cy="3584575"/>
          </a:xfrm>
          <a:custGeom>
            <a:avLst/>
            <a:gdLst/>
            <a:ahLst/>
            <a:cxnLst/>
            <a:rect l="l" t="t" r="r" b="b"/>
            <a:pathLst>
              <a:path w="5589270" h="3584575">
                <a:moveTo>
                  <a:pt x="0" y="3584575"/>
                </a:moveTo>
                <a:lnTo>
                  <a:pt x="5589270" y="3584575"/>
                </a:lnTo>
                <a:lnTo>
                  <a:pt x="5589270" y="0"/>
                </a:lnTo>
                <a:lnTo>
                  <a:pt x="0" y="0"/>
                </a:lnTo>
                <a:lnTo>
                  <a:pt x="0" y="3584575"/>
                </a:lnTo>
                <a:close/>
              </a:path>
            </a:pathLst>
          </a:custGeom>
          <a:ln w="9525">
            <a:solidFill>
              <a:srgbClr val="2440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6508495" y="2023998"/>
            <a:ext cx="47085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5" dirty="0">
                <a:solidFill>
                  <a:srgbClr val="6C276A"/>
                </a:solidFill>
                <a:latin typeface="Calibri"/>
                <a:cs typeface="Calibri"/>
              </a:rPr>
              <a:t>Результаты</a:t>
            </a:r>
            <a:r>
              <a:rPr sz="2400" b="1" spc="-5" dirty="0">
                <a:solidFill>
                  <a:srgbClr val="6C276A"/>
                </a:solidFill>
                <a:latin typeface="Calibri"/>
                <a:cs typeface="Calibri"/>
              </a:rPr>
              <a:t> по</a:t>
            </a:r>
            <a:r>
              <a:rPr sz="2400" b="1" spc="-10" dirty="0">
                <a:solidFill>
                  <a:srgbClr val="6C276A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6C276A"/>
                </a:solidFill>
                <a:latin typeface="Calibri"/>
                <a:cs typeface="Calibri"/>
              </a:rPr>
              <a:t>видам</a:t>
            </a:r>
            <a:r>
              <a:rPr sz="2400" b="1" spc="-10" dirty="0">
                <a:solidFill>
                  <a:srgbClr val="6C276A"/>
                </a:solidFill>
                <a:latin typeface="Calibri"/>
                <a:cs typeface="Calibri"/>
              </a:rPr>
              <a:t> деятельности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6152641" y="2725012"/>
            <a:ext cx="5452745" cy="3575685"/>
            <a:chOff x="6152641" y="2725012"/>
            <a:chExt cx="5452745" cy="3575685"/>
          </a:xfrm>
        </p:grpSpPr>
        <p:sp>
          <p:nvSpPr>
            <p:cNvPr id="45" name="object 45"/>
            <p:cNvSpPr/>
            <p:nvPr/>
          </p:nvSpPr>
          <p:spPr>
            <a:xfrm>
              <a:off x="6152641" y="2725012"/>
              <a:ext cx="5452745" cy="3575685"/>
            </a:xfrm>
            <a:custGeom>
              <a:avLst/>
              <a:gdLst/>
              <a:ahLst/>
              <a:cxnLst/>
              <a:rect l="l" t="t" r="r" b="b"/>
              <a:pathLst>
                <a:path w="5452745" h="3575685">
                  <a:moveTo>
                    <a:pt x="5452585" y="0"/>
                  </a:moveTo>
                  <a:lnTo>
                    <a:pt x="0" y="0"/>
                  </a:lnTo>
                  <a:lnTo>
                    <a:pt x="0" y="3575438"/>
                  </a:lnTo>
                  <a:lnTo>
                    <a:pt x="5452585" y="3575438"/>
                  </a:lnTo>
                  <a:lnTo>
                    <a:pt x="545258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807890" y="5786087"/>
              <a:ext cx="530112" cy="137999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290042" y="4481365"/>
              <a:ext cx="530112" cy="1442720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0772192" y="4155185"/>
              <a:ext cx="540931" cy="1768901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083043" y="5710814"/>
              <a:ext cx="454382" cy="213271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565194" y="4406093"/>
              <a:ext cx="454382" cy="1517993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0058163" y="3992095"/>
              <a:ext cx="443563" cy="1931991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461695" y="5710814"/>
              <a:ext cx="454382" cy="213271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8943846" y="4406093"/>
              <a:ext cx="454382" cy="1517993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0436815" y="4155185"/>
              <a:ext cx="454382" cy="1768901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851165" y="5798632"/>
              <a:ext cx="432744" cy="125453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9344135" y="4493911"/>
              <a:ext cx="432744" cy="1430175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0826286" y="4167731"/>
              <a:ext cx="432744" cy="1756355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6899126" y="3465272"/>
              <a:ext cx="97790" cy="2446655"/>
            </a:xfrm>
            <a:custGeom>
              <a:avLst/>
              <a:gdLst/>
              <a:ahLst/>
              <a:cxnLst/>
              <a:rect l="l" t="t" r="r" b="b"/>
              <a:pathLst>
                <a:path w="97790" h="2446654">
                  <a:moveTo>
                    <a:pt x="43274" y="2446268"/>
                  </a:moveTo>
                  <a:lnTo>
                    <a:pt x="43274" y="0"/>
                  </a:lnTo>
                </a:path>
                <a:path w="97790" h="2446654">
                  <a:moveTo>
                    <a:pt x="10818" y="2446268"/>
                  </a:moveTo>
                  <a:lnTo>
                    <a:pt x="43274" y="2446268"/>
                  </a:lnTo>
                </a:path>
                <a:path w="97790" h="2446654">
                  <a:moveTo>
                    <a:pt x="10818" y="2370996"/>
                  </a:moveTo>
                  <a:lnTo>
                    <a:pt x="43274" y="2370996"/>
                  </a:lnTo>
                </a:path>
                <a:path w="97790" h="2446654">
                  <a:moveTo>
                    <a:pt x="10818" y="2283178"/>
                  </a:moveTo>
                  <a:lnTo>
                    <a:pt x="43274" y="2283178"/>
                  </a:lnTo>
                </a:path>
                <a:path w="97790" h="2446654">
                  <a:moveTo>
                    <a:pt x="10818" y="2207906"/>
                  </a:moveTo>
                  <a:lnTo>
                    <a:pt x="43274" y="2207906"/>
                  </a:lnTo>
                </a:path>
                <a:path w="97790" h="2446654">
                  <a:moveTo>
                    <a:pt x="10818" y="2120088"/>
                  </a:moveTo>
                  <a:lnTo>
                    <a:pt x="43274" y="2120088"/>
                  </a:lnTo>
                </a:path>
                <a:path w="97790" h="2446654">
                  <a:moveTo>
                    <a:pt x="10818" y="2044816"/>
                  </a:moveTo>
                  <a:lnTo>
                    <a:pt x="43274" y="2044816"/>
                  </a:lnTo>
                </a:path>
                <a:path w="97790" h="2446654">
                  <a:moveTo>
                    <a:pt x="10818" y="1956998"/>
                  </a:moveTo>
                  <a:lnTo>
                    <a:pt x="43274" y="1956998"/>
                  </a:lnTo>
                </a:path>
                <a:path w="97790" h="2446654">
                  <a:moveTo>
                    <a:pt x="10818" y="1881726"/>
                  </a:moveTo>
                  <a:lnTo>
                    <a:pt x="43274" y="1881726"/>
                  </a:lnTo>
                </a:path>
                <a:path w="97790" h="2446654">
                  <a:moveTo>
                    <a:pt x="10818" y="1793908"/>
                  </a:moveTo>
                  <a:lnTo>
                    <a:pt x="43274" y="1793908"/>
                  </a:lnTo>
                </a:path>
                <a:path w="97790" h="2446654">
                  <a:moveTo>
                    <a:pt x="10818" y="1718635"/>
                  </a:moveTo>
                  <a:lnTo>
                    <a:pt x="43274" y="1718635"/>
                  </a:lnTo>
                </a:path>
                <a:path w="97790" h="2446654">
                  <a:moveTo>
                    <a:pt x="10818" y="1630818"/>
                  </a:moveTo>
                  <a:lnTo>
                    <a:pt x="43274" y="1630818"/>
                  </a:lnTo>
                </a:path>
                <a:path w="97790" h="2446654">
                  <a:moveTo>
                    <a:pt x="10818" y="1555545"/>
                  </a:moveTo>
                  <a:lnTo>
                    <a:pt x="43274" y="1555545"/>
                  </a:lnTo>
                </a:path>
                <a:path w="97790" h="2446654">
                  <a:moveTo>
                    <a:pt x="10818" y="1467727"/>
                  </a:moveTo>
                  <a:lnTo>
                    <a:pt x="43274" y="1467727"/>
                  </a:lnTo>
                </a:path>
                <a:path w="97790" h="2446654">
                  <a:moveTo>
                    <a:pt x="10818" y="1392455"/>
                  </a:moveTo>
                  <a:lnTo>
                    <a:pt x="43274" y="1392455"/>
                  </a:lnTo>
                </a:path>
                <a:path w="97790" h="2446654">
                  <a:moveTo>
                    <a:pt x="10818" y="1304637"/>
                  </a:moveTo>
                  <a:lnTo>
                    <a:pt x="43274" y="1304637"/>
                  </a:lnTo>
                </a:path>
                <a:path w="97790" h="2446654">
                  <a:moveTo>
                    <a:pt x="10818" y="1229365"/>
                  </a:moveTo>
                  <a:lnTo>
                    <a:pt x="43274" y="1229365"/>
                  </a:lnTo>
                </a:path>
                <a:path w="97790" h="2446654">
                  <a:moveTo>
                    <a:pt x="10818" y="1141547"/>
                  </a:moveTo>
                  <a:lnTo>
                    <a:pt x="43274" y="1141547"/>
                  </a:lnTo>
                </a:path>
                <a:path w="97790" h="2446654">
                  <a:moveTo>
                    <a:pt x="10818" y="1066275"/>
                  </a:moveTo>
                  <a:lnTo>
                    <a:pt x="43274" y="1066275"/>
                  </a:lnTo>
                </a:path>
                <a:path w="97790" h="2446654">
                  <a:moveTo>
                    <a:pt x="10818" y="978457"/>
                  </a:moveTo>
                  <a:lnTo>
                    <a:pt x="43274" y="978457"/>
                  </a:lnTo>
                </a:path>
                <a:path w="97790" h="2446654">
                  <a:moveTo>
                    <a:pt x="10818" y="903185"/>
                  </a:moveTo>
                  <a:lnTo>
                    <a:pt x="43274" y="903185"/>
                  </a:lnTo>
                </a:path>
                <a:path w="97790" h="2446654">
                  <a:moveTo>
                    <a:pt x="10818" y="815367"/>
                  </a:moveTo>
                  <a:lnTo>
                    <a:pt x="43274" y="815367"/>
                  </a:lnTo>
                </a:path>
                <a:path w="97790" h="2446654">
                  <a:moveTo>
                    <a:pt x="10818" y="740178"/>
                  </a:moveTo>
                  <a:lnTo>
                    <a:pt x="43274" y="740178"/>
                  </a:lnTo>
                </a:path>
                <a:path w="97790" h="2446654">
                  <a:moveTo>
                    <a:pt x="10818" y="652360"/>
                  </a:moveTo>
                  <a:lnTo>
                    <a:pt x="43274" y="652360"/>
                  </a:lnTo>
                </a:path>
                <a:path w="97790" h="2446654">
                  <a:moveTo>
                    <a:pt x="10818" y="577088"/>
                  </a:moveTo>
                  <a:lnTo>
                    <a:pt x="43274" y="577088"/>
                  </a:lnTo>
                </a:path>
                <a:path w="97790" h="2446654">
                  <a:moveTo>
                    <a:pt x="10818" y="489270"/>
                  </a:moveTo>
                  <a:lnTo>
                    <a:pt x="43274" y="489270"/>
                  </a:lnTo>
                </a:path>
                <a:path w="97790" h="2446654">
                  <a:moveTo>
                    <a:pt x="10818" y="413998"/>
                  </a:moveTo>
                  <a:lnTo>
                    <a:pt x="43274" y="413998"/>
                  </a:lnTo>
                </a:path>
                <a:path w="97790" h="2446654">
                  <a:moveTo>
                    <a:pt x="10818" y="326180"/>
                  </a:moveTo>
                  <a:lnTo>
                    <a:pt x="43274" y="326180"/>
                  </a:lnTo>
                </a:path>
                <a:path w="97790" h="2446654">
                  <a:moveTo>
                    <a:pt x="10818" y="250907"/>
                  </a:moveTo>
                  <a:lnTo>
                    <a:pt x="43274" y="250907"/>
                  </a:lnTo>
                </a:path>
                <a:path w="97790" h="2446654">
                  <a:moveTo>
                    <a:pt x="10818" y="163090"/>
                  </a:moveTo>
                  <a:lnTo>
                    <a:pt x="43274" y="163090"/>
                  </a:lnTo>
                </a:path>
                <a:path w="97790" h="2446654">
                  <a:moveTo>
                    <a:pt x="10818" y="87817"/>
                  </a:moveTo>
                  <a:lnTo>
                    <a:pt x="43274" y="87817"/>
                  </a:lnTo>
                </a:path>
                <a:path w="97790" h="2446654">
                  <a:moveTo>
                    <a:pt x="10818" y="0"/>
                  </a:moveTo>
                  <a:lnTo>
                    <a:pt x="43274" y="0"/>
                  </a:lnTo>
                </a:path>
                <a:path w="97790" h="2446654">
                  <a:moveTo>
                    <a:pt x="0" y="2446268"/>
                  </a:moveTo>
                  <a:lnTo>
                    <a:pt x="97367" y="2446268"/>
                  </a:lnTo>
                </a:path>
                <a:path w="97790" h="2446654">
                  <a:moveTo>
                    <a:pt x="0" y="2044816"/>
                  </a:moveTo>
                  <a:lnTo>
                    <a:pt x="97367" y="2044816"/>
                  </a:lnTo>
                </a:path>
                <a:path w="97790" h="2446654">
                  <a:moveTo>
                    <a:pt x="0" y="1630818"/>
                  </a:moveTo>
                  <a:lnTo>
                    <a:pt x="97367" y="1630818"/>
                  </a:lnTo>
                </a:path>
                <a:path w="97790" h="2446654">
                  <a:moveTo>
                    <a:pt x="0" y="1229365"/>
                  </a:moveTo>
                  <a:lnTo>
                    <a:pt x="97367" y="1229365"/>
                  </a:lnTo>
                </a:path>
                <a:path w="97790" h="2446654">
                  <a:moveTo>
                    <a:pt x="0" y="815367"/>
                  </a:moveTo>
                  <a:lnTo>
                    <a:pt x="97367" y="815367"/>
                  </a:lnTo>
                </a:path>
                <a:path w="97790" h="2446654">
                  <a:moveTo>
                    <a:pt x="0" y="413998"/>
                  </a:moveTo>
                  <a:lnTo>
                    <a:pt x="97367" y="413998"/>
                  </a:lnTo>
                </a:path>
                <a:path w="97790" h="2446654">
                  <a:moveTo>
                    <a:pt x="0" y="0"/>
                  </a:moveTo>
                  <a:lnTo>
                    <a:pt x="97367" y="0"/>
                  </a:lnTo>
                </a:path>
              </a:pathLst>
            </a:custGeom>
            <a:ln w="23364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6947810" y="5917814"/>
              <a:ext cx="4457700" cy="62865"/>
            </a:xfrm>
            <a:custGeom>
              <a:avLst/>
              <a:gdLst/>
              <a:ahLst/>
              <a:cxnLst/>
              <a:rect l="l" t="t" r="r" b="b"/>
              <a:pathLst>
                <a:path w="4457700" h="62864">
                  <a:moveTo>
                    <a:pt x="0" y="0"/>
                  </a:moveTo>
                  <a:lnTo>
                    <a:pt x="4457271" y="0"/>
                  </a:lnTo>
                </a:path>
                <a:path w="4457700" h="62864">
                  <a:moveTo>
                    <a:pt x="0" y="0"/>
                  </a:moveTo>
                  <a:lnTo>
                    <a:pt x="0" y="62726"/>
                  </a:lnTo>
                </a:path>
                <a:path w="4457700" h="62864">
                  <a:moveTo>
                    <a:pt x="1482151" y="0"/>
                  </a:moveTo>
                  <a:lnTo>
                    <a:pt x="1482151" y="62726"/>
                  </a:lnTo>
                </a:path>
                <a:path w="4457700" h="62864">
                  <a:moveTo>
                    <a:pt x="2975120" y="0"/>
                  </a:moveTo>
                  <a:lnTo>
                    <a:pt x="2975120" y="62726"/>
                  </a:lnTo>
                </a:path>
                <a:path w="4457700" h="62864">
                  <a:moveTo>
                    <a:pt x="4457271" y="0"/>
                  </a:moveTo>
                  <a:lnTo>
                    <a:pt x="4457271" y="62726"/>
                  </a:lnTo>
                </a:path>
              </a:pathLst>
            </a:custGeom>
            <a:ln w="11682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" name="object 60"/>
          <p:cNvSpPr txBox="1"/>
          <p:nvPr/>
        </p:nvSpPr>
        <p:spPr>
          <a:xfrm>
            <a:off x="7164182" y="5389184"/>
            <a:ext cx="230504" cy="2971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1750" b="1" spc="-120" dirty="0">
                <a:solidFill>
                  <a:srgbClr val="000062"/>
                </a:solidFill>
                <a:latin typeface="Arial"/>
                <a:cs typeface="Arial"/>
              </a:rPr>
              <a:t>32</a:t>
            </a:r>
            <a:endParaRPr sz="175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0175005" y="3730557"/>
            <a:ext cx="230504" cy="2971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1750" b="1" spc="-120" dirty="0">
                <a:solidFill>
                  <a:srgbClr val="000062"/>
                </a:solidFill>
                <a:latin typeface="Arial"/>
                <a:cs typeface="Arial"/>
              </a:rPr>
              <a:t>53</a:t>
            </a:r>
            <a:endParaRPr sz="175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7553202" y="5365662"/>
            <a:ext cx="229235" cy="2978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sz="1750" b="1" spc="-125" dirty="0">
                <a:solidFill>
                  <a:srgbClr val="FF0000"/>
                </a:solidFill>
                <a:latin typeface="Arial"/>
                <a:cs typeface="Arial"/>
              </a:rPr>
              <a:t>32</a:t>
            </a:r>
            <a:endParaRPr sz="175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8679691" y="4118963"/>
            <a:ext cx="615950" cy="2978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  <a:tabLst>
                <a:tab pos="386080" algn="l"/>
              </a:tabLst>
            </a:pPr>
            <a:r>
              <a:rPr sz="1750" b="1" spc="-125" dirty="0">
                <a:solidFill>
                  <a:srgbClr val="000062"/>
                </a:solidFill>
                <a:latin typeface="Arial"/>
                <a:cs typeface="Arial"/>
              </a:rPr>
              <a:t>4</a:t>
            </a:r>
            <a:r>
              <a:rPr sz="1750" b="1" spc="-120" dirty="0">
                <a:solidFill>
                  <a:srgbClr val="000062"/>
                </a:solidFill>
                <a:latin typeface="Arial"/>
                <a:cs typeface="Arial"/>
              </a:rPr>
              <a:t>8</a:t>
            </a:r>
            <a:r>
              <a:rPr sz="1750" b="1" dirty="0">
                <a:solidFill>
                  <a:srgbClr val="000062"/>
                </a:solidFill>
                <a:latin typeface="Arial"/>
                <a:cs typeface="Arial"/>
              </a:rPr>
              <a:t>	</a:t>
            </a:r>
            <a:r>
              <a:rPr sz="2625" b="1" spc="-187" baseline="3174" dirty="0">
                <a:solidFill>
                  <a:srgbClr val="FF0000"/>
                </a:solidFill>
                <a:latin typeface="Arial"/>
                <a:cs typeface="Arial"/>
              </a:rPr>
              <a:t>48</a:t>
            </a:r>
            <a:endParaRPr sz="2625" baseline="3174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7962056" y="5461843"/>
            <a:ext cx="229235" cy="2971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1750" b="1" spc="-125" dirty="0">
                <a:solidFill>
                  <a:srgbClr val="4F6128"/>
                </a:solidFill>
                <a:latin typeface="Arial"/>
                <a:cs typeface="Arial"/>
              </a:rPr>
              <a:t>31</a:t>
            </a:r>
            <a:endParaRPr sz="175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9450518" y="4151372"/>
            <a:ext cx="229235" cy="2971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1750" b="1" spc="-125" dirty="0">
                <a:solidFill>
                  <a:srgbClr val="4F6128"/>
                </a:solidFill>
                <a:latin typeface="Arial"/>
                <a:cs typeface="Arial"/>
              </a:rPr>
              <a:t>47</a:t>
            </a:r>
            <a:endParaRPr sz="175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10552959" y="3823079"/>
            <a:ext cx="640715" cy="2978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35"/>
              </a:spcBef>
              <a:tabLst>
                <a:tab pos="385445" algn="l"/>
              </a:tabLst>
            </a:pPr>
            <a:r>
              <a:rPr sz="2625" b="1" spc="-179" baseline="-22222" dirty="0">
                <a:solidFill>
                  <a:srgbClr val="FF0000"/>
                </a:solidFill>
                <a:latin typeface="Arial"/>
                <a:cs typeface="Arial"/>
              </a:rPr>
              <a:t>51	</a:t>
            </a:r>
            <a:r>
              <a:rPr sz="1750" b="1" spc="-125" dirty="0">
                <a:solidFill>
                  <a:srgbClr val="4F6128"/>
                </a:solidFill>
                <a:latin typeface="Arial"/>
                <a:cs typeface="Arial"/>
              </a:rPr>
              <a:t>51</a:t>
            </a:r>
            <a:endParaRPr sz="175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6657060" y="5788546"/>
            <a:ext cx="164465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sz="1450" b="1" spc="-215" dirty="0">
                <a:latin typeface="Arial"/>
                <a:cs typeface="Arial"/>
              </a:rPr>
              <a:t>30</a:t>
            </a:r>
            <a:endParaRPr sz="145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6657060" y="4560142"/>
            <a:ext cx="164465" cy="107124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sz="1450" b="1" spc="-215" dirty="0">
                <a:latin typeface="Arial"/>
                <a:cs typeface="Arial"/>
              </a:rPr>
              <a:t>45</a:t>
            </a:r>
            <a:endParaRPr sz="14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80"/>
              </a:spcBef>
            </a:pPr>
            <a:r>
              <a:rPr sz="1450" b="1" spc="-215" dirty="0">
                <a:latin typeface="Arial"/>
                <a:cs typeface="Arial"/>
              </a:rPr>
              <a:t>40</a:t>
            </a:r>
            <a:endParaRPr sz="14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90"/>
              </a:spcBef>
            </a:pPr>
            <a:r>
              <a:rPr sz="1450" b="1" spc="-215" dirty="0">
                <a:latin typeface="Arial"/>
                <a:cs typeface="Arial"/>
              </a:rPr>
              <a:t>35</a:t>
            </a:r>
            <a:endParaRPr sz="145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6657060" y="4150849"/>
            <a:ext cx="164465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sz="1450" b="1" spc="-215" dirty="0">
                <a:latin typeface="Arial"/>
                <a:cs typeface="Arial"/>
              </a:rPr>
              <a:t>50</a:t>
            </a:r>
            <a:endParaRPr sz="145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6657060" y="3740489"/>
            <a:ext cx="164465" cy="252729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40"/>
              </a:spcBef>
            </a:pPr>
            <a:r>
              <a:rPr sz="1450" b="1" spc="-215" dirty="0">
                <a:latin typeface="Arial"/>
                <a:cs typeface="Arial"/>
              </a:rPr>
              <a:t>55</a:t>
            </a:r>
            <a:endParaRPr sz="145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6657060" y="3331823"/>
            <a:ext cx="164465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sz="1450" b="1" spc="-215" dirty="0">
                <a:latin typeface="Arial"/>
                <a:cs typeface="Arial"/>
              </a:rPr>
              <a:t>60</a:t>
            </a:r>
            <a:endParaRPr sz="145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7133079" y="6031615"/>
            <a:ext cx="1123315" cy="2825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sz="1650" spc="-465" dirty="0">
                <a:latin typeface="Microsoft Sans Serif"/>
                <a:cs typeface="Microsoft Sans Serif"/>
              </a:rPr>
              <a:t>Ф</a:t>
            </a:r>
            <a:r>
              <a:rPr sz="1650" spc="-235" dirty="0">
                <a:latin typeface="Microsoft Sans Serif"/>
                <a:cs typeface="Microsoft Sans Serif"/>
              </a:rPr>
              <a:t>ор</a:t>
            </a:r>
            <a:r>
              <a:rPr sz="1650" spc="-330" dirty="0">
                <a:latin typeface="Microsoft Sans Serif"/>
                <a:cs typeface="Microsoft Sans Serif"/>
              </a:rPr>
              <a:t>м</a:t>
            </a:r>
            <a:r>
              <a:rPr sz="1650" spc="-229" dirty="0">
                <a:latin typeface="Microsoft Sans Serif"/>
                <a:cs typeface="Microsoft Sans Serif"/>
              </a:rPr>
              <a:t>у</a:t>
            </a:r>
            <a:r>
              <a:rPr sz="1650" spc="-265" dirty="0">
                <a:latin typeface="Microsoft Sans Serif"/>
                <a:cs typeface="Microsoft Sans Serif"/>
              </a:rPr>
              <a:t>л</a:t>
            </a:r>
            <a:r>
              <a:rPr sz="1650" spc="-245" dirty="0">
                <a:latin typeface="Microsoft Sans Serif"/>
                <a:cs typeface="Microsoft Sans Serif"/>
              </a:rPr>
              <a:t>и</a:t>
            </a:r>
            <a:r>
              <a:rPr sz="1650" spc="-235" dirty="0">
                <a:latin typeface="Microsoft Sans Serif"/>
                <a:cs typeface="Microsoft Sans Serif"/>
              </a:rPr>
              <a:t>ро</a:t>
            </a:r>
            <a:r>
              <a:rPr sz="1650" spc="-280" dirty="0">
                <a:latin typeface="Microsoft Sans Serif"/>
                <a:cs typeface="Microsoft Sans Serif"/>
              </a:rPr>
              <a:t>в</a:t>
            </a:r>
            <a:r>
              <a:rPr sz="1650" spc="-320" dirty="0">
                <a:latin typeface="Microsoft Sans Serif"/>
                <a:cs typeface="Microsoft Sans Serif"/>
              </a:rPr>
              <a:t>а</a:t>
            </a:r>
            <a:r>
              <a:rPr sz="1650" spc="-330" dirty="0">
                <a:latin typeface="Microsoft Sans Serif"/>
                <a:cs typeface="Microsoft Sans Serif"/>
              </a:rPr>
              <a:t>т</a:t>
            </a:r>
            <a:r>
              <a:rPr sz="1650" spc="-245" dirty="0">
                <a:latin typeface="Microsoft Sans Serif"/>
                <a:cs typeface="Microsoft Sans Serif"/>
              </a:rPr>
              <a:t>ь</a:t>
            </a:r>
            <a:endParaRPr sz="1650">
              <a:latin typeface="Microsoft Sans Serif"/>
              <a:cs typeface="Microsoft Sans Serif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8784271" y="6031615"/>
            <a:ext cx="795020" cy="2825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sz="1650" spc="-345" dirty="0">
                <a:latin typeface="Microsoft Sans Serif"/>
                <a:cs typeface="Microsoft Sans Serif"/>
              </a:rPr>
              <a:t>П</a:t>
            </a:r>
            <a:r>
              <a:rPr sz="1650" spc="-240" dirty="0">
                <a:latin typeface="Microsoft Sans Serif"/>
                <a:cs typeface="Microsoft Sans Serif"/>
              </a:rPr>
              <a:t>р</a:t>
            </a:r>
            <a:r>
              <a:rPr sz="1650" spc="-250" dirty="0">
                <a:latin typeface="Microsoft Sans Serif"/>
                <a:cs typeface="Microsoft Sans Serif"/>
              </a:rPr>
              <a:t>и</a:t>
            </a:r>
            <a:r>
              <a:rPr sz="1650" spc="-330" dirty="0">
                <a:latin typeface="Microsoft Sans Serif"/>
                <a:cs typeface="Microsoft Sans Serif"/>
              </a:rPr>
              <a:t>м</a:t>
            </a:r>
            <a:r>
              <a:rPr sz="1650" spc="-240" dirty="0">
                <a:latin typeface="Microsoft Sans Serif"/>
                <a:cs typeface="Microsoft Sans Serif"/>
              </a:rPr>
              <a:t>ен</a:t>
            </a:r>
            <a:r>
              <a:rPr sz="1650" spc="-220" dirty="0">
                <a:latin typeface="Microsoft Sans Serif"/>
                <a:cs typeface="Microsoft Sans Serif"/>
              </a:rPr>
              <a:t>я</a:t>
            </a:r>
            <a:r>
              <a:rPr sz="1650" spc="-330" dirty="0">
                <a:latin typeface="Microsoft Sans Serif"/>
                <a:cs typeface="Microsoft Sans Serif"/>
              </a:rPr>
              <a:t>т</a:t>
            </a:r>
            <a:r>
              <a:rPr sz="1650" spc="-245" dirty="0">
                <a:latin typeface="Microsoft Sans Serif"/>
                <a:cs typeface="Microsoft Sans Serif"/>
              </a:rPr>
              <a:t>ь</a:t>
            </a:r>
            <a:endParaRPr sz="1650">
              <a:latin typeface="Microsoft Sans Serif"/>
              <a:cs typeface="Microsoft Sans Serif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10023544" y="6031615"/>
            <a:ext cx="1301115" cy="2825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sz="1650" spc="-270" dirty="0">
                <a:latin typeface="Microsoft Sans Serif"/>
                <a:cs typeface="Microsoft Sans Serif"/>
              </a:rPr>
              <a:t>Интерпретировать</a:t>
            </a:r>
            <a:endParaRPr sz="1650">
              <a:latin typeface="Microsoft Sans Serif"/>
              <a:cs typeface="Microsoft Sans Serif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6215348" y="3196838"/>
            <a:ext cx="311785" cy="2674620"/>
          </a:xfrm>
          <a:prstGeom prst="rect">
            <a:avLst/>
          </a:prstGeom>
        </p:spPr>
        <p:txBody>
          <a:bodyPr vert="vert270" wrap="square" lIns="0" tIns="3175" rIns="0" bIns="0" rtlCol="0">
            <a:spAutoFit/>
          </a:bodyPr>
          <a:lstStyle/>
          <a:p>
            <a:pPr marL="12700">
              <a:lnSpc>
                <a:spcPts val="1155"/>
              </a:lnSpc>
              <a:spcBef>
                <a:spcPts val="25"/>
              </a:spcBef>
            </a:pPr>
            <a:r>
              <a:rPr sz="1000" spc="35" dirty="0">
                <a:latin typeface="Microsoft Sans Serif"/>
                <a:cs typeface="Microsoft Sans Serif"/>
              </a:rPr>
              <a:t>Про</a:t>
            </a:r>
            <a:r>
              <a:rPr sz="1000" spc="15" dirty="0">
                <a:latin typeface="Microsoft Sans Serif"/>
                <a:cs typeface="Microsoft Sans Serif"/>
              </a:rPr>
              <a:t>ц</a:t>
            </a:r>
            <a:r>
              <a:rPr sz="1000" spc="35" dirty="0">
                <a:latin typeface="Microsoft Sans Serif"/>
                <a:cs typeface="Microsoft Sans Serif"/>
              </a:rPr>
              <a:t>е</a:t>
            </a:r>
            <a:r>
              <a:rPr sz="1000" spc="40" dirty="0">
                <a:latin typeface="Microsoft Sans Serif"/>
                <a:cs typeface="Microsoft Sans Serif"/>
              </a:rPr>
              <a:t>н</a:t>
            </a:r>
            <a:r>
              <a:rPr sz="1000" dirty="0">
                <a:latin typeface="Microsoft Sans Serif"/>
                <a:cs typeface="Microsoft Sans Serif"/>
              </a:rPr>
              <a:t>т</a:t>
            </a:r>
            <a:r>
              <a:rPr sz="1000" spc="-110" dirty="0">
                <a:latin typeface="Microsoft Sans Serif"/>
                <a:cs typeface="Microsoft Sans Serif"/>
              </a:rPr>
              <a:t> </a:t>
            </a:r>
            <a:r>
              <a:rPr sz="1000" spc="-95" dirty="0">
                <a:latin typeface="Microsoft Sans Serif"/>
                <a:cs typeface="Microsoft Sans Serif"/>
              </a:rPr>
              <a:t>у</a:t>
            </a:r>
            <a:r>
              <a:rPr sz="1000" spc="-25" dirty="0">
                <a:latin typeface="Microsoft Sans Serif"/>
                <a:cs typeface="Microsoft Sans Serif"/>
              </a:rPr>
              <a:t>ч</a:t>
            </a:r>
            <a:r>
              <a:rPr sz="1000" spc="35" dirty="0">
                <a:latin typeface="Microsoft Sans Serif"/>
                <a:cs typeface="Microsoft Sans Serif"/>
              </a:rPr>
              <a:t>а</a:t>
            </a:r>
            <a:r>
              <a:rPr sz="1000" spc="-85" dirty="0">
                <a:latin typeface="Microsoft Sans Serif"/>
                <a:cs typeface="Microsoft Sans Serif"/>
              </a:rPr>
              <a:t>щ</a:t>
            </a:r>
            <a:r>
              <a:rPr sz="1000" spc="30" dirty="0">
                <a:latin typeface="Microsoft Sans Serif"/>
                <a:cs typeface="Microsoft Sans Serif"/>
              </a:rPr>
              <a:t>и</a:t>
            </a:r>
            <a:r>
              <a:rPr sz="1000" spc="-95" dirty="0">
                <a:latin typeface="Microsoft Sans Serif"/>
                <a:cs typeface="Microsoft Sans Serif"/>
              </a:rPr>
              <a:t>х</a:t>
            </a:r>
            <a:r>
              <a:rPr sz="1000" dirty="0">
                <a:latin typeface="Microsoft Sans Serif"/>
                <a:cs typeface="Microsoft Sans Serif"/>
              </a:rPr>
              <a:t>с</a:t>
            </a:r>
            <a:r>
              <a:rPr sz="1000" spc="50" dirty="0">
                <a:latin typeface="Microsoft Sans Serif"/>
                <a:cs typeface="Microsoft Sans Serif"/>
              </a:rPr>
              <a:t>я</a:t>
            </a:r>
            <a:r>
              <a:rPr sz="1000" dirty="0">
                <a:latin typeface="Microsoft Sans Serif"/>
                <a:cs typeface="Microsoft Sans Serif"/>
              </a:rPr>
              <a:t>, </a:t>
            </a:r>
            <a:r>
              <a:rPr sz="1000" spc="-35" dirty="0">
                <a:latin typeface="Microsoft Sans Serif"/>
                <a:cs typeface="Microsoft Sans Serif"/>
              </a:rPr>
              <a:t>в</a:t>
            </a:r>
            <a:r>
              <a:rPr sz="1000" spc="35" dirty="0">
                <a:latin typeface="Microsoft Sans Serif"/>
                <a:cs typeface="Microsoft Sans Serif"/>
              </a:rPr>
              <a:t>ер</a:t>
            </a:r>
            <a:r>
              <a:rPr sz="1000" spc="40" dirty="0">
                <a:latin typeface="Microsoft Sans Serif"/>
                <a:cs typeface="Microsoft Sans Serif"/>
              </a:rPr>
              <a:t>н</a:t>
            </a:r>
            <a:r>
              <a:rPr sz="1000" dirty="0">
                <a:latin typeface="Microsoft Sans Serif"/>
                <a:cs typeface="Microsoft Sans Serif"/>
              </a:rPr>
              <a:t>о</a:t>
            </a:r>
            <a:r>
              <a:rPr sz="1000" spc="-30" dirty="0">
                <a:latin typeface="Microsoft Sans Serif"/>
                <a:cs typeface="Microsoft Sans Serif"/>
              </a:rPr>
              <a:t> </a:t>
            </a:r>
            <a:r>
              <a:rPr sz="1000" spc="35" dirty="0">
                <a:latin typeface="Microsoft Sans Serif"/>
                <a:cs typeface="Microsoft Sans Serif"/>
              </a:rPr>
              <a:t>о</a:t>
            </a:r>
            <a:r>
              <a:rPr sz="1000" spc="-50" dirty="0">
                <a:latin typeface="Microsoft Sans Serif"/>
                <a:cs typeface="Microsoft Sans Serif"/>
              </a:rPr>
              <a:t>т</a:t>
            </a:r>
            <a:r>
              <a:rPr sz="1000" spc="-35" dirty="0">
                <a:latin typeface="Microsoft Sans Serif"/>
                <a:cs typeface="Microsoft Sans Serif"/>
              </a:rPr>
              <a:t>в</a:t>
            </a:r>
            <a:r>
              <a:rPr sz="1000" spc="35" dirty="0">
                <a:latin typeface="Microsoft Sans Serif"/>
                <a:cs typeface="Microsoft Sans Serif"/>
              </a:rPr>
              <a:t>е</a:t>
            </a:r>
            <a:r>
              <a:rPr sz="1000" spc="-50" dirty="0">
                <a:latin typeface="Microsoft Sans Serif"/>
                <a:cs typeface="Microsoft Sans Serif"/>
              </a:rPr>
              <a:t>т</a:t>
            </a:r>
            <a:r>
              <a:rPr sz="1000" spc="30" dirty="0">
                <a:latin typeface="Microsoft Sans Serif"/>
                <a:cs typeface="Microsoft Sans Serif"/>
              </a:rPr>
              <a:t>и</a:t>
            </a:r>
            <a:r>
              <a:rPr sz="1000" spc="-35" dirty="0">
                <a:latin typeface="Microsoft Sans Serif"/>
                <a:cs typeface="Microsoft Sans Serif"/>
              </a:rPr>
              <a:t>в</a:t>
            </a:r>
            <a:r>
              <a:rPr sz="1000" spc="-60" dirty="0">
                <a:latin typeface="Microsoft Sans Serif"/>
                <a:cs typeface="Microsoft Sans Serif"/>
              </a:rPr>
              <a:t>ш</a:t>
            </a:r>
            <a:r>
              <a:rPr sz="1000" spc="30" dirty="0">
                <a:latin typeface="Microsoft Sans Serif"/>
                <a:cs typeface="Microsoft Sans Serif"/>
              </a:rPr>
              <a:t>и</a:t>
            </a:r>
            <a:r>
              <a:rPr sz="1000" dirty="0">
                <a:latin typeface="Microsoft Sans Serif"/>
                <a:cs typeface="Microsoft Sans Serif"/>
              </a:rPr>
              <a:t>х</a:t>
            </a:r>
            <a:endParaRPr sz="1000">
              <a:latin typeface="Microsoft Sans Serif"/>
              <a:cs typeface="Microsoft Sans Serif"/>
            </a:endParaRPr>
          </a:p>
          <a:p>
            <a:pPr marL="38100">
              <a:lnSpc>
                <a:spcPts val="1155"/>
              </a:lnSpc>
            </a:pPr>
            <a:r>
              <a:rPr sz="1000" spc="114" dirty="0">
                <a:latin typeface="Microsoft Sans Serif"/>
                <a:cs typeface="Microsoft Sans Serif"/>
              </a:rPr>
              <a:t>на</a:t>
            </a:r>
            <a:r>
              <a:rPr sz="1000" spc="-50" dirty="0">
                <a:latin typeface="Microsoft Sans Serif"/>
                <a:cs typeface="Microsoft Sans Serif"/>
              </a:rPr>
              <a:t> </a:t>
            </a:r>
            <a:r>
              <a:rPr sz="1000" spc="114" dirty="0">
                <a:latin typeface="Microsoft Sans Serif"/>
                <a:cs typeface="Microsoft Sans Serif"/>
              </a:rPr>
              <a:t>вопросы</a:t>
            </a:r>
            <a:r>
              <a:rPr sz="1000" spc="-50" dirty="0">
                <a:latin typeface="Microsoft Sans Serif"/>
                <a:cs typeface="Microsoft Sans Serif"/>
              </a:rPr>
              <a:t> </a:t>
            </a:r>
            <a:r>
              <a:rPr sz="1000" spc="95" dirty="0">
                <a:latin typeface="Microsoft Sans Serif"/>
                <a:cs typeface="Microsoft Sans Serif"/>
              </a:rPr>
              <a:t>(по</a:t>
            </a:r>
            <a:r>
              <a:rPr sz="1000" spc="-50" dirty="0">
                <a:latin typeface="Microsoft Sans Serif"/>
                <a:cs typeface="Microsoft Sans Serif"/>
              </a:rPr>
              <a:t> </a:t>
            </a:r>
            <a:r>
              <a:rPr sz="1000" spc="105" dirty="0">
                <a:latin typeface="Microsoft Sans Serif"/>
                <a:cs typeface="Microsoft Sans Serif"/>
              </a:rPr>
              <a:t>видам</a:t>
            </a:r>
            <a:r>
              <a:rPr sz="1000" spc="-10" dirty="0">
                <a:latin typeface="Microsoft Sans Serif"/>
                <a:cs typeface="Microsoft Sans Serif"/>
              </a:rPr>
              <a:t> </a:t>
            </a:r>
            <a:r>
              <a:rPr sz="1000" spc="85" dirty="0">
                <a:latin typeface="Microsoft Sans Serif"/>
                <a:cs typeface="Microsoft Sans Serif"/>
              </a:rPr>
              <a:t>деятельности)</a:t>
            </a:r>
            <a:endParaRPr sz="1000">
              <a:latin typeface="Microsoft Sans Serif"/>
              <a:cs typeface="Microsoft Sans Serif"/>
            </a:endParaRPr>
          </a:p>
        </p:txBody>
      </p:sp>
      <p:grpSp>
        <p:nvGrpSpPr>
          <p:cNvPr id="76" name="object 76"/>
          <p:cNvGrpSpPr/>
          <p:nvPr/>
        </p:nvGrpSpPr>
        <p:grpSpPr>
          <a:xfrm>
            <a:off x="8056719" y="3352363"/>
            <a:ext cx="1330960" cy="201295"/>
            <a:chOff x="8056719" y="3352363"/>
            <a:chExt cx="1330960" cy="201295"/>
          </a:xfrm>
        </p:grpSpPr>
        <p:pic>
          <p:nvPicPr>
            <p:cNvPr id="77" name="object 77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8056719" y="3352363"/>
              <a:ext cx="162279" cy="200726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640924" y="3352363"/>
              <a:ext cx="162279" cy="200726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9235948" y="3364909"/>
              <a:ext cx="151460" cy="175635"/>
            </a:xfrm>
            <a:prstGeom prst="rect">
              <a:avLst/>
            </a:prstGeom>
          </p:spPr>
        </p:pic>
      </p:grpSp>
      <p:sp>
        <p:nvSpPr>
          <p:cNvPr id="80" name="object 80"/>
          <p:cNvSpPr txBox="1"/>
          <p:nvPr/>
        </p:nvSpPr>
        <p:spPr>
          <a:xfrm>
            <a:off x="7649668" y="2839834"/>
            <a:ext cx="3217545" cy="73469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1650" b="1" spc="-200" dirty="0">
                <a:latin typeface="Arial"/>
                <a:cs typeface="Arial"/>
              </a:rPr>
              <a:t>МАТЕМАТИЧЕСКАЯ</a:t>
            </a:r>
            <a:r>
              <a:rPr sz="1650" b="1" spc="370" dirty="0">
                <a:latin typeface="Arial"/>
                <a:cs typeface="Arial"/>
              </a:rPr>
              <a:t> </a:t>
            </a:r>
            <a:r>
              <a:rPr sz="1650" b="1" spc="-180" dirty="0">
                <a:latin typeface="Arial"/>
                <a:cs typeface="Arial"/>
              </a:rPr>
              <a:t>ГРАМОТНОСТЬ</a:t>
            </a:r>
            <a:endParaRPr sz="1650">
              <a:latin typeface="Arial"/>
              <a:cs typeface="Arial"/>
            </a:endParaRPr>
          </a:p>
          <a:p>
            <a:pPr marL="574040">
              <a:lnSpc>
                <a:spcPct val="100000"/>
              </a:lnSpc>
              <a:spcBef>
                <a:spcPts val="1585"/>
              </a:spcBef>
              <a:tabLst>
                <a:tab pos="1164590" algn="l"/>
                <a:tab pos="1755139" algn="l"/>
              </a:tabLst>
            </a:pPr>
            <a:r>
              <a:rPr sz="1650" spc="-265" dirty="0">
                <a:latin typeface="Microsoft Sans Serif"/>
                <a:cs typeface="Microsoft Sans Serif"/>
              </a:rPr>
              <a:t>2012	</a:t>
            </a:r>
            <a:r>
              <a:rPr sz="1650" spc="-270" dirty="0">
                <a:latin typeface="Microsoft Sans Serif"/>
                <a:cs typeface="Microsoft Sans Serif"/>
              </a:rPr>
              <a:t>2015	</a:t>
            </a:r>
            <a:r>
              <a:rPr sz="1650" spc="-265" dirty="0">
                <a:latin typeface="Microsoft Sans Serif"/>
                <a:cs typeface="Microsoft Sans Serif"/>
              </a:rPr>
              <a:t>2018</a:t>
            </a:r>
            <a:endParaRPr sz="1650">
              <a:latin typeface="Microsoft Sans Serif"/>
              <a:cs typeface="Microsoft Sans Serif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6147815" y="2720301"/>
            <a:ext cx="5462270" cy="3584575"/>
          </a:xfrm>
          <a:custGeom>
            <a:avLst/>
            <a:gdLst/>
            <a:ahLst/>
            <a:cxnLst/>
            <a:rect l="l" t="t" r="r" b="b"/>
            <a:pathLst>
              <a:path w="5462270" h="3584575">
                <a:moveTo>
                  <a:pt x="0" y="3584575"/>
                </a:moveTo>
                <a:lnTo>
                  <a:pt x="5462016" y="3584575"/>
                </a:lnTo>
                <a:lnTo>
                  <a:pt x="5462016" y="0"/>
                </a:lnTo>
                <a:lnTo>
                  <a:pt x="0" y="0"/>
                </a:lnTo>
                <a:lnTo>
                  <a:pt x="0" y="3584575"/>
                </a:lnTo>
                <a:close/>
              </a:path>
            </a:pathLst>
          </a:custGeom>
          <a:ln w="9525">
            <a:solidFill>
              <a:srgbClr val="2440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3719" y="1483616"/>
            <a:ext cx="5310440" cy="1270683"/>
          </a:xfrm>
          <a:prstGeom prst="rect">
            <a:avLst/>
          </a:prstGeom>
        </p:spPr>
        <p:txBody>
          <a:bodyPr vert="horz" wrap="square" lIns="0" tIns="88470" rIns="0" bIns="0" rtlCol="0">
            <a:spAutoFit/>
          </a:bodyPr>
          <a:lstStyle/>
          <a:p>
            <a:pPr marL="15123" marR="6049">
              <a:lnSpc>
                <a:spcPct val="80000"/>
              </a:lnSpc>
              <a:spcBef>
                <a:spcPts val="697"/>
              </a:spcBef>
            </a:pPr>
            <a:r>
              <a:rPr sz="2400" b="1" spc="-12" dirty="0">
                <a:solidFill>
                  <a:srgbClr val="244060"/>
                </a:solidFill>
                <a:latin typeface="Arial"/>
                <a:cs typeface="Arial"/>
              </a:rPr>
              <a:t>Компьютерное </a:t>
            </a:r>
            <a:r>
              <a:rPr sz="2400" b="1" spc="-6" dirty="0">
                <a:solidFill>
                  <a:srgbClr val="244060"/>
                </a:solidFill>
                <a:latin typeface="Arial"/>
                <a:cs typeface="Arial"/>
              </a:rPr>
              <a:t>моделирование: </a:t>
            </a:r>
            <a:r>
              <a:rPr sz="2400" b="1" spc="-655" dirty="0">
                <a:solidFill>
                  <a:srgbClr val="244060"/>
                </a:solidFill>
                <a:latin typeface="Arial"/>
                <a:cs typeface="Arial"/>
              </a:rPr>
              <a:t> </a:t>
            </a:r>
            <a:r>
              <a:rPr sz="2400" spc="-18" dirty="0">
                <a:solidFill>
                  <a:srgbClr val="2F3030"/>
                </a:solidFill>
                <a:latin typeface="Microsoft Sans Serif"/>
                <a:cs typeface="Microsoft Sans Serif"/>
              </a:rPr>
              <a:t>инструменты </a:t>
            </a:r>
            <a:r>
              <a:rPr sz="2400" spc="-30" dirty="0">
                <a:solidFill>
                  <a:srgbClr val="2F3030"/>
                </a:solidFill>
                <a:latin typeface="Microsoft Sans Serif"/>
                <a:cs typeface="Microsoft Sans Serif"/>
              </a:rPr>
              <a:t>перетаскивания </a:t>
            </a:r>
            <a:r>
              <a:rPr sz="2400" spc="-24" dirty="0">
                <a:solidFill>
                  <a:srgbClr val="2F3030"/>
                </a:solidFill>
                <a:latin typeface="Microsoft Sans Serif"/>
                <a:cs typeface="Microsoft Sans Serif"/>
              </a:rPr>
              <a:t> </a:t>
            </a:r>
            <a:r>
              <a:rPr sz="2400" spc="-30" dirty="0">
                <a:solidFill>
                  <a:srgbClr val="2F3030"/>
                </a:solidFill>
                <a:latin typeface="Microsoft Sans Serif"/>
                <a:cs typeface="Microsoft Sans Serif"/>
              </a:rPr>
              <a:t>объектов,</a:t>
            </a:r>
            <a:endParaRPr sz="2400">
              <a:latin typeface="Microsoft Sans Serif"/>
              <a:cs typeface="Microsoft Sans Serif"/>
            </a:endParaRPr>
          </a:p>
          <a:p>
            <a:pPr marL="15123">
              <a:lnSpc>
                <a:spcPts val="2292"/>
              </a:lnSpc>
            </a:pPr>
            <a:r>
              <a:rPr sz="2400" spc="-18" dirty="0">
                <a:solidFill>
                  <a:srgbClr val="2F3030"/>
                </a:solidFill>
                <a:latin typeface="Microsoft Sans Serif"/>
                <a:cs typeface="Microsoft Sans Serif"/>
              </a:rPr>
              <a:t>работа</a:t>
            </a:r>
            <a:r>
              <a:rPr sz="2400" spc="-24" dirty="0">
                <a:solidFill>
                  <a:srgbClr val="2F3030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2F3030"/>
                </a:solidFill>
                <a:latin typeface="Microsoft Sans Serif"/>
                <a:cs typeface="Microsoft Sans Serif"/>
              </a:rPr>
              <a:t>с</a:t>
            </a:r>
            <a:r>
              <a:rPr sz="2400" spc="-24" dirty="0">
                <a:solidFill>
                  <a:srgbClr val="2F3030"/>
                </a:solidFill>
                <a:latin typeface="Microsoft Sans Serif"/>
                <a:cs typeface="Microsoft Sans Serif"/>
              </a:rPr>
              <a:t> изображениями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78078" y="1483616"/>
            <a:ext cx="3883978" cy="975218"/>
          </a:xfrm>
          <a:prstGeom prst="rect">
            <a:avLst/>
          </a:prstGeom>
        </p:spPr>
        <p:txBody>
          <a:bodyPr vert="horz" wrap="square" lIns="0" tIns="88470" rIns="0" bIns="0" rtlCol="0">
            <a:spAutoFit/>
          </a:bodyPr>
          <a:lstStyle/>
          <a:p>
            <a:pPr marL="15123" marR="6049">
              <a:lnSpc>
                <a:spcPct val="80000"/>
              </a:lnSpc>
              <a:spcBef>
                <a:spcPts val="697"/>
              </a:spcBef>
            </a:pPr>
            <a:r>
              <a:rPr sz="2400" b="1" spc="-12" dirty="0">
                <a:solidFill>
                  <a:srgbClr val="244060"/>
                </a:solidFill>
                <a:latin typeface="Arial"/>
                <a:cs typeface="Arial"/>
              </a:rPr>
              <a:t>Электронные </a:t>
            </a:r>
            <a:r>
              <a:rPr sz="2400" b="1" spc="-18" dirty="0">
                <a:solidFill>
                  <a:srgbClr val="244060"/>
                </a:solidFill>
                <a:latin typeface="Arial"/>
                <a:cs typeface="Arial"/>
              </a:rPr>
              <a:t>таблицы: </a:t>
            </a:r>
            <a:r>
              <a:rPr sz="2400" b="1" spc="-649" dirty="0">
                <a:solidFill>
                  <a:srgbClr val="244060"/>
                </a:solidFill>
                <a:latin typeface="Arial"/>
                <a:cs typeface="Arial"/>
              </a:rPr>
              <a:t> </a:t>
            </a:r>
            <a:r>
              <a:rPr sz="2400" spc="-12" dirty="0">
                <a:solidFill>
                  <a:srgbClr val="2F3030"/>
                </a:solidFill>
                <a:latin typeface="Microsoft Sans Serif"/>
                <a:cs typeface="Microsoft Sans Serif"/>
              </a:rPr>
              <a:t>сортировка, </a:t>
            </a:r>
            <a:r>
              <a:rPr sz="2400" spc="-6" dirty="0">
                <a:solidFill>
                  <a:srgbClr val="2F3030"/>
                </a:solidFill>
                <a:latin typeface="Microsoft Sans Serif"/>
                <a:cs typeface="Microsoft Sans Serif"/>
              </a:rPr>
              <a:t> вычисления,</a:t>
            </a:r>
            <a:endParaRPr sz="2400">
              <a:latin typeface="Microsoft Sans Serif"/>
              <a:cs typeface="Microsoft Sans Serif"/>
            </a:endParaRPr>
          </a:p>
          <a:p>
            <a:pPr marL="15123">
              <a:lnSpc>
                <a:spcPts val="2292"/>
              </a:lnSpc>
            </a:pPr>
            <a:r>
              <a:rPr sz="2400" spc="-18" dirty="0">
                <a:solidFill>
                  <a:srgbClr val="2F3030"/>
                </a:solidFill>
                <a:latin typeface="Microsoft Sans Serif"/>
                <a:cs typeface="Microsoft Sans Serif"/>
              </a:rPr>
              <a:t>анализ</a:t>
            </a:r>
            <a:r>
              <a:rPr sz="2400" spc="-48" dirty="0">
                <a:solidFill>
                  <a:srgbClr val="2F3030"/>
                </a:solidFill>
                <a:latin typeface="Microsoft Sans Serif"/>
                <a:cs typeface="Microsoft Sans Serif"/>
              </a:rPr>
              <a:t> </a:t>
            </a:r>
            <a:r>
              <a:rPr sz="2400" spc="-6" dirty="0">
                <a:solidFill>
                  <a:srgbClr val="2F3030"/>
                </a:solidFill>
                <a:latin typeface="Microsoft Sans Serif"/>
                <a:cs typeface="Microsoft Sans Serif"/>
              </a:rPr>
              <a:t>данных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33719" y="3948609"/>
            <a:ext cx="4886960" cy="1271196"/>
          </a:xfrm>
          <a:prstGeom prst="rect">
            <a:avLst/>
          </a:prstGeom>
        </p:spPr>
        <p:txBody>
          <a:bodyPr vert="horz" wrap="square" lIns="0" tIns="88470" rIns="0" bIns="0" rtlCol="0">
            <a:spAutoFit/>
          </a:bodyPr>
          <a:lstStyle/>
          <a:p>
            <a:pPr marL="15123" marR="6049">
              <a:lnSpc>
                <a:spcPct val="80000"/>
              </a:lnSpc>
              <a:spcBef>
                <a:spcPts val="697"/>
              </a:spcBef>
            </a:pPr>
            <a:r>
              <a:rPr sz="2400" b="1" spc="-12" dirty="0">
                <a:solidFill>
                  <a:srgbClr val="244060"/>
                </a:solidFill>
                <a:latin typeface="Arial"/>
                <a:cs typeface="Arial"/>
              </a:rPr>
              <a:t>Представление информации: </a:t>
            </a:r>
            <a:r>
              <a:rPr sz="2400" b="1" spc="-649" dirty="0">
                <a:solidFill>
                  <a:srgbClr val="244060"/>
                </a:solidFill>
                <a:latin typeface="Arial"/>
                <a:cs typeface="Arial"/>
              </a:rPr>
              <a:t> </a:t>
            </a:r>
            <a:r>
              <a:rPr sz="2400" spc="-42" dirty="0">
                <a:solidFill>
                  <a:srgbClr val="2F3030"/>
                </a:solidFill>
                <a:latin typeface="Microsoft Sans Serif"/>
                <a:cs typeface="Microsoft Sans Serif"/>
              </a:rPr>
              <a:t>вкладки</a:t>
            </a:r>
            <a:r>
              <a:rPr sz="2400" spc="-18" dirty="0">
                <a:solidFill>
                  <a:srgbClr val="2F3030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2F3030"/>
                </a:solidFill>
                <a:latin typeface="Microsoft Sans Serif"/>
                <a:cs typeface="Microsoft Sans Serif"/>
              </a:rPr>
              <a:t>с</a:t>
            </a:r>
            <a:r>
              <a:rPr sz="2400" spc="12" dirty="0">
                <a:solidFill>
                  <a:srgbClr val="2F3030"/>
                </a:solidFill>
                <a:latin typeface="Microsoft Sans Serif"/>
                <a:cs typeface="Microsoft Sans Serif"/>
              </a:rPr>
              <a:t> </a:t>
            </a:r>
            <a:r>
              <a:rPr sz="2400" spc="-6" dirty="0">
                <a:solidFill>
                  <a:srgbClr val="2F3030"/>
                </a:solidFill>
                <a:latin typeface="Microsoft Sans Serif"/>
                <a:cs typeface="Microsoft Sans Serif"/>
              </a:rPr>
              <a:t>информацией</a:t>
            </a:r>
            <a:r>
              <a:rPr sz="2400" spc="-18" dirty="0">
                <a:solidFill>
                  <a:srgbClr val="2F3030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2F3030"/>
                </a:solidFill>
                <a:latin typeface="Microsoft Sans Serif"/>
                <a:cs typeface="Microsoft Sans Serif"/>
              </a:rPr>
              <a:t>в </a:t>
            </a:r>
            <a:r>
              <a:rPr sz="2400" spc="6" dirty="0">
                <a:solidFill>
                  <a:srgbClr val="2F3030"/>
                </a:solidFill>
                <a:latin typeface="Microsoft Sans Serif"/>
                <a:cs typeface="Microsoft Sans Serif"/>
              </a:rPr>
              <a:t> </a:t>
            </a:r>
            <a:r>
              <a:rPr sz="2400" spc="-18" dirty="0">
                <a:solidFill>
                  <a:srgbClr val="2F3030"/>
                </a:solidFill>
                <a:latin typeface="Microsoft Sans Serif"/>
                <a:cs typeface="Microsoft Sans Serif"/>
              </a:rPr>
              <a:t>различных </a:t>
            </a:r>
            <a:r>
              <a:rPr sz="2400" spc="-12" dirty="0">
                <a:solidFill>
                  <a:srgbClr val="2F3030"/>
                </a:solidFill>
                <a:latin typeface="Microsoft Sans Serif"/>
                <a:cs typeface="Microsoft Sans Serif"/>
              </a:rPr>
              <a:t>формах </a:t>
            </a:r>
            <a:r>
              <a:rPr sz="2400" spc="-24" dirty="0">
                <a:solidFill>
                  <a:srgbClr val="2F3030"/>
                </a:solidFill>
                <a:latin typeface="Microsoft Sans Serif"/>
                <a:cs typeface="Microsoft Sans Serif"/>
              </a:rPr>
              <a:t>(графики, </a:t>
            </a:r>
            <a:r>
              <a:rPr sz="2400" spc="-18" dirty="0">
                <a:solidFill>
                  <a:srgbClr val="2F3030"/>
                </a:solidFill>
                <a:latin typeface="Microsoft Sans Serif"/>
                <a:cs typeface="Microsoft Sans Serif"/>
              </a:rPr>
              <a:t> таблицы</a:t>
            </a:r>
            <a:r>
              <a:rPr sz="2400" spc="-12" dirty="0">
                <a:solidFill>
                  <a:srgbClr val="2F3030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2F3030"/>
                </a:solidFill>
                <a:latin typeface="Microsoft Sans Serif"/>
                <a:cs typeface="Microsoft Sans Serif"/>
              </a:rPr>
              <a:t>и</a:t>
            </a:r>
            <a:r>
              <a:rPr sz="2400" spc="18" dirty="0">
                <a:solidFill>
                  <a:srgbClr val="2F3030"/>
                </a:solidFill>
                <a:latin typeface="Microsoft Sans Serif"/>
                <a:cs typeface="Microsoft Sans Serif"/>
              </a:rPr>
              <a:t> </a:t>
            </a:r>
            <a:r>
              <a:rPr sz="2400" spc="-18" dirty="0">
                <a:solidFill>
                  <a:srgbClr val="2F3030"/>
                </a:solidFill>
                <a:latin typeface="Microsoft Sans Serif"/>
                <a:cs typeface="Microsoft Sans Serif"/>
              </a:rPr>
              <a:t>пр.)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71196" y="3948609"/>
            <a:ext cx="4244721" cy="975730"/>
          </a:xfrm>
          <a:prstGeom prst="rect">
            <a:avLst/>
          </a:prstGeom>
        </p:spPr>
        <p:txBody>
          <a:bodyPr vert="horz" wrap="square" lIns="0" tIns="88470" rIns="0" bIns="0" rtlCol="0">
            <a:spAutoFit/>
          </a:bodyPr>
          <a:lstStyle/>
          <a:p>
            <a:pPr marL="15123" marR="6049">
              <a:lnSpc>
                <a:spcPct val="80000"/>
              </a:lnSpc>
              <a:spcBef>
                <a:spcPts val="697"/>
              </a:spcBef>
            </a:pPr>
            <a:r>
              <a:rPr sz="2400" b="1" spc="-24" dirty="0">
                <a:solidFill>
                  <a:srgbClr val="244060"/>
                </a:solidFill>
                <a:latin typeface="Arial"/>
                <a:cs typeface="Arial"/>
              </a:rPr>
              <a:t>Работа</a:t>
            </a:r>
            <a:r>
              <a:rPr sz="2400" b="1" spc="-36" dirty="0">
                <a:solidFill>
                  <a:srgbClr val="24406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244060"/>
                </a:solidFill>
                <a:latin typeface="Arial"/>
                <a:cs typeface="Arial"/>
              </a:rPr>
              <a:t>с</a:t>
            </a:r>
            <a:r>
              <a:rPr sz="2400" b="1" spc="-77" dirty="0">
                <a:solidFill>
                  <a:srgbClr val="244060"/>
                </a:solidFill>
                <a:latin typeface="Arial"/>
                <a:cs typeface="Arial"/>
              </a:rPr>
              <a:t> </a:t>
            </a:r>
            <a:r>
              <a:rPr sz="2400" b="1" spc="-6" dirty="0">
                <a:solidFill>
                  <a:srgbClr val="244060"/>
                </a:solidFill>
                <a:latin typeface="Arial"/>
                <a:cs typeface="Arial"/>
              </a:rPr>
              <a:t>утверждениями: </a:t>
            </a:r>
            <a:r>
              <a:rPr sz="2400" b="1" spc="-643" dirty="0">
                <a:solidFill>
                  <a:srgbClr val="244060"/>
                </a:solidFill>
                <a:latin typeface="Arial"/>
                <a:cs typeface="Arial"/>
              </a:rPr>
              <a:t> </a:t>
            </a:r>
            <a:r>
              <a:rPr sz="2400" spc="-36" dirty="0">
                <a:latin typeface="Microsoft Sans Serif"/>
                <a:cs typeface="Microsoft Sans Serif"/>
              </a:rPr>
              <a:t>всегда-иногда-никогда, </a:t>
            </a:r>
            <a:r>
              <a:rPr sz="2400" spc="-30" dirty="0">
                <a:latin typeface="Microsoft Sans Serif"/>
                <a:cs typeface="Microsoft Sans Serif"/>
              </a:rPr>
              <a:t> </a:t>
            </a:r>
            <a:r>
              <a:rPr sz="2400" spc="-12" dirty="0">
                <a:latin typeface="Microsoft Sans Serif"/>
                <a:cs typeface="Microsoft Sans Serif"/>
              </a:rPr>
              <a:t>привести</a:t>
            </a:r>
            <a:r>
              <a:rPr sz="2400" spc="-24" dirty="0">
                <a:latin typeface="Microsoft Sans Serif"/>
                <a:cs typeface="Microsoft Sans Serif"/>
              </a:rPr>
              <a:t> </a:t>
            </a:r>
            <a:r>
              <a:rPr sz="2400" spc="-6" dirty="0">
                <a:latin typeface="Microsoft Sans Serif"/>
                <a:cs typeface="Microsoft Sans Serif"/>
              </a:rPr>
              <a:t>свой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24" dirty="0">
                <a:latin typeface="Microsoft Sans Serif"/>
                <a:cs typeface="Microsoft Sans Serif"/>
              </a:rPr>
              <a:t>пример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617516" y="150817"/>
            <a:ext cx="7049770" cy="507713"/>
          </a:xfrm>
          <a:prstGeom prst="rect">
            <a:avLst/>
          </a:prstGeom>
        </p:spPr>
        <p:txBody>
          <a:bodyPr vert="horz" wrap="square" lIns="0" tIns="15123" rIns="0" bIns="0" rtlCol="0">
            <a:spAutoFit/>
          </a:bodyPr>
          <a:lstStyle/>
          <a:p>
            <a:pPr marL="15123">
              <a:spcBef>
                <a:spcPts val="119"/>
              </a:spcBef>
            </a:pPr>
            <a:r>
              <a:rPr spc="-6" dirty="0"/>
              <a:t>Новые</a:t>
            </a:r>
            <a:r>
              <a:rPr spc="-24" dirty="0"/>
              <a:t> </a:t>
            </a:r>
            <a:r>
              <a:rPr spc="-6" dirty="0"/>
              <a:t>типы</a:t>
            </a:r>
            <a:r>
              <a:rPr spc="-18" dirty="0"/>
              <a:t> </a:t>
            </a:r>
            <a:r>
              <a:rPr dirty="0"/>
              <a:t>заданий</a:t>
            </a:r>
            <a:r>
              <a:rPr spc="-42" dirty="0"/>
              <a:t> </a:t>
            </a:r>
            <a:r>
              <a:rPr spc="-6" dirty="0"/>
              <a:t>PISA-2022</a:t>
            </a: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947518" cy="58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0854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42873" y="768477"/>
            <a:ext cx="1020064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46829" marR="5080" indent="-3834765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Направления повышения уровня функциональной </a:t>
            </a:r>
            <a:r>
              <a:rPr sz="3600" spc="-800" dirty="0"/>
              <a:t> </a:t>
            </a:r>
            <a:r>
              <a:rPr sz="3600" spc="-5" dirty="0"/>
              <a:t>грамотности</a:t>
            </a:r>
            <a:endParaRPr sz="36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781" y="161924"/>
            <a:ext cx="1762506" cy="54000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947529" y="161924"/>
            <a:ext cx="1753616" cy="54000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959916" y="2167254"/>
            <a:ext cx="10568305" cy="378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63725" marR="848994" indent="-1400810">
              <a:lnSpc>
                <a:spcPct val="100000"/>
              </a:lnSpc>
              <a:spcBef>
                <a:spcPts val="100"/>
              </a:spcBef>
              <a:tabLst>
                <a:tab pos="2595245" algn="l"/>
                <a:tab pos="6649720" algn="l"/>
              </a:tabLst>
            </a:pPr>
            <a:r>
              <a:rPr sz="2400" spc="-5" dirty="0">
                <a:latin typeface="Calibri"/>
                <a:cs typeface="Calibri"/>
              </a:rPr>
              <a:t>Формирование	функциональной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грамотности	</a:t>
            </a:r>
            <a:r>
              <a:rPr sz="2400" dirty="0">
                <a:latin typeface="Calibri"/>
                <a:cs typeface="Calibri"/>
              </a:rPr>
              <a:t>-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важнейший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механизм </a:t>
            </a:r>
            <a:r>
              <a:rPr sz="2400" spc="-5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обеспечения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глобальной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конкурентоспособности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400">
              <a:latin typeface="Calibri"/>
              <a:cs typeface="Calibri"/>
            </a:endParaRPr>
          </a:p>
          <a:p>
            <a:pPr marL="12700" marR="333375">
              <a:lnSpc>
                <a:spcPts val="2690"/>
              </a:lnSpc>
              <a:buSzPct val="71428"/>
              <a:buFont typeface="Calibri"/>
              <a:buAutoNum type="arabicPeriod"/>
              <a:tabLst>
                <a:tab pos="311785" algn="l"/>
              </a:tabLst>
            </a:pPr>
            <a:r>
              <a:rPr sz="2800" i="1" spc="-20" dirty="0">
                <a:solidFill>
                  <a:srgbClr val="001F5F"/>
                </a:solidFill>
                <a:latin typeface="Calibri"/>
                <a:cs typeface="Calibri"/>
              </a:rPr>
              <a:t>Уменьшение</a:t>
            </a:r>
            <a:r>
              <a:rPr sz="2800" i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i="1" spc="-10" dirty="0">
                <a:solidFill>
                  <a:srgbClr val="001F5F"/>
                </a:solidFill>
                <a:latin typeface="Calibri"/>
                <a:cs typeface="Calibri"/>
              </a:rPr>
              <a:t>группы</a:t>
            </a:r>
            <a:r>
              <a:rPr sz="2800" i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i="1" spc="-10" dirty="0">
                <a:solidFill>
                  <a:srgbClr val="001F5F"/>
                </a:solidFill>
                <a:latin typeface="Calibri"/>
                <a:cs typeface="Calibri"/>
              </a:rPr>
              <a:t>учащихся,</a:t>
            </a:r>
            <a:r>
              <a:rPr sz="2800" i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i="1" spc="-5" dirty="0">
                <a:solidFill>
                  <a:srgbClr val="001F5F"/>
                </a:solidFill>
                <a:latin typeface="Calibri"/>
                <a:cs typeface="Calibri"/>
              </a:rPr>
              <a:t>не</a:t>
            </a:r>
            <a:r>
              <a:rPr sz="2800" i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i="1" spc="-5" dirty="0">
                <a:solidFill>
                  <a:srgbClr val="001F5F"/>
                </a:solidFill>
                <a:latin typeface="Calibri"/>
                <a:cs typeface="Calibri"/>
              </a:rPr>
              <a:t>достигших</a:t>
            </a:r>
            <a:r>
              <a:rPr sz="28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i="1" spc="-5" dirty="0">
                <a:solidFill>
                  <a:srgbClr val="001F5F"/>
                </a:solidFill>
                <a:latin typeface="Calibri"/>
                <a:cs typeface="Calibri"/>
              </a:rPr>
              <a:t>порогового</a:t>
            </a:r>
            <a:r>
              <a:rPr sz="28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i="1" spc="-5" dirty="0">
                <a:solidFill>
                  <a:srgbClr val="001F5F"/>
                </a:solidFill>
                <a:latin typeface="Calibri"/>
                <a:cs typeface="Calibri"/>
              </a:rPr>
              <a:t>уровня </a:t>
            </a:r>
            <a:r>
              <a:rPr sz="2800" i="1" spc="-6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i="1" spc="-10" dirty="0">
                <a:solidFill>
                  <a:srgbClr val="001F5F"/>
                </a:solidFill>
                <a:latin typeface="Calibri"/>
                <a:cs typeface="Calibri"/>
              </a:rPr>
              <a:t>функциональной</a:t>
            </a:r>
            <a:r>
              <a:rPr sz="2800" i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i="1" spc="-5" dirty="0">
                <a:solidFill>
                  <a:srgbClr val="001F5F"/>
                </a:solidFill>
                <a:latin typeface="Calibri"/>
                <a:cs typeface="Calibri"/>
              </a:rPr>
              <a:t>грамотности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ts val="2690"/>
              </a:lnSpc>
              <a:spcBef>
                <a:spcPts val="670"/>
              </a:spcBef>
              <a:buAutoNum type="arabicPeriod"/>
              <a:tabLst>
                <a:tab pos="363220" algn="l"/>
              </a:tabLst>
            </a:pPr>
            <a:r>
              <a:rPr sz="2800" i="1" spc="-5" dirty="0">
                <a:solidFill>
                  <a:srgbClr val="001F5F"/>
                </a:solidFill>
                <a:latin typeface="Calibri"/>
                <a:cs typeface="Calibri"/>
              </a:rPr>
              <a:t>Повышение</a:t>
            </a:r>
            <a:r>
              <a:rPr sz="2800" i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i="1" spc="-10" dirty="0">
                <a:solidFill>
                  <a:srgbClr val="001F5F"/>
                </a:solidFill>
                <a:latin typeface="Calibri"/>
                <a:cs typeface="Calibri"/>
              </a:rPr>
              <a:t>эффективности</a:t>
            </a:r>
            <a:r>
              <a:rPr sz="2800" i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i="1" spc="-5" dirty="0">
                <a:solidFill>
                  <a:srgbClr val="001F5F"/>
                </a:solidFill>
                <a:latin typeface="Calibri"/>
                <a:cs typeface="Calibri"/>
              </a:rPr>
              <a:t>работы</a:t>
            </a:r>
            <a:r>
              <a:rPr sz="28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i="1" spc="-5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28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i="1" spc="-5" dirty="0">
                <a:solidFill>
                  <a:srgbClr val="001F5F"/>
                </a:solidFill>
                <a:latin typeface="Calibri"/>
                <a:cs typeface="Calibri"/>
              </a:rPr>
              <a:t>одаренными</a:t>
            </a:r>
            <a:r>
              <a:rPr sz="28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i="1" spc="-5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8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i="1" spc="-10" dirty="0">
                <a:solidFill>
                  <a:srgbClr val="001F5F"/>
                </a:solidFill>
                <a:latin typeface="Calibri"/>
                <a:cs typeface="Calibri"/>
              </a:rPr>
              <a:t>успешными </a:t>
            </a:r>
            <a:r>
              <a:rPr sz="2800" i="1" spc="-6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i="1" spc="-10" dirty="0">
                <a:solidFill>
                  <a:srgbClr val="001F5F"/>
                </a:solidFill>
                <a:latin typeface="Calibri"/>
                <a:cs typeface="Calibri"/>
              </a:rPr>
              <a:t>учащимися</a:t>
            </a:r>
            <a:endParaRPr sz="2800">
              <a:latin typeface="Calibri"/>
              <a:cs typeface="Calibri"/>
            </a:endParaRPr>
          </a:p>
          <a:p>
            <a:pPr marL="12700" marR="462280">
              <a:lnSpc>
                <a:spcPts val="2690"/>
              </a:lnSpc>
              <a:spcBef>
                <a:spcPts val="670"/>
              </a:spcBef>
              <a:buAutoNum type="arabicPeriod"/>
              <a:tabLst>
                <a:tab pos="363220" algn="l"/>
              </a:tabLst>
            </a:pPr>
            <a:r>
              <a:rPr sz="2800" i="1" spc="-5" dirty="0">
                <a:solidFill>
                  <a:srgbClr val="001F5F"/>
                </a:solidFill>
                <a:latin typeface="Calibri"/>
                <a:cs typeface="Calibri"/>
              </a:rPr>
              <a:t>Формирование</a:t>
            </a:r>
            <a:r>
              <a:rPr sz="28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i="1" spc="-10" dirty="0">
                <a:solidFill>
                  <a:srgbClr val="001F5F"/>
                </a:solidFill>
                <a:latin typeface="Calibri"/>
                <a:cs typeface="Calibri"/>
              </a:rPr>
              <a:t>метакогнитивных</a:t>
            </a:r>
            <a:r>
              <a:rPr sz="2800" i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i="1" spc="-10" dirty="0">
                <a:solidFill>
                  <a:srgbClr val="001F5F"/>
                </a:solidFill>
                <a:latin typeface="Calibri"/>
                <a:cs typeface="Calibri"/>
              </a:rPr>
              <a:t>навыков</a:t>
            </a:r>
            <a:r>
              <a:rPr sz="28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i="1" spc="-5" dirty="0">
                <a:solidFill>
                  <a:srgbClr val="001F5F"/>
                </a:solidFill>
                <a:latin typeface="Calibri"/>
                <a:cs typeface="Calibri"/>
              </a:rPr>
              <a:t>–</a:t>
            </a:r>
            <a:r>
              <a:rPr sz="2800" i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i="1" spc="-10" dirty="0">
                <a:solidFill>
                  <a:srgbClr val="001F5F"/>
                </a:solidFill>
                <a:latin typeface="Calibri"/>
                <a:cs typeface="Calibri"/>
              </a:rPr>
              <a:t>умения</a:t>
            </a:r>
            <a:r>
              <a:rPr sz="28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i="1" spc="-10" dirty="0">
                <a:solidFill>
                  <a:srgbClr val="001F5F"/>
                </a:solidFill>
                <a:latin typeface="Calibri"/>
                <a:cs typeface="Calibri"/>
              </a:rPr>
              <a:t>учиться</a:t>
            </a:r>
            <a:r>
              <a:rPr sz="2800" i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i="1" spc="-5" dirty="0">
                <a:solidFill>
                  <a:srgbClr val="001F5F"/>
                </a:solidFill>
                <a:latin typeface="Calibri"/>
                <a:cs typeface="Calibri"/>
              </a:rPr>
              <a:t>в </a:t>
            </a:r>
            <a:r>
              <a:rPr sz="2800" i="1" spc="-6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i="1" spc="-5" dirty="0">
                <a:solidFill>
                  <a:srgbClr val="001F5F"/>
                </a:solidFill>
                <a:latin typeface="Calibri"/>
                <a:cs typeface="Calibri"/>
              </a:rPr>
              <a:t>течение</a:t>
            </a:r>
            <a:r>
              <a:rPr sz="28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i="1" spc="-5" dirty="0">
                <a:solidFill>
                  <a:srgbClr val="001F5F"/>
                </a:solidFill>
                <a:latin typeface="Calibri"/>
                <a:cs typeface="Calibri"/>
              </a:rPr>
              <a:t>всей жизни</a:t>
            </a:r>
            <a:endParaRPr sz="2800">
              <a:latin typeface="Calibri"/>
              <a:cs typeface="Calibri"/>
            </a:endParaRPr>
          </a:p>
          <a:p>
            <a:pPr marL="362585" indent="-350520">
              <a:lnSpc>
                <a:spcPct val="100000"/>
              </a:lnSpc>
              <a:spcBef>
                <a:spcPts val="20"/>
              </a:spcBef>
              <a:buAutoNum type="arabicPeriod"/>
              <a:tabLst>
                <a:tab pos="363220" algn="l"/>
              </a:tabLst>
            </a:pPr>
            <a:r>
              <a:rPr sz="2800" i="1" spc="-10" dirty="0">
                <a:solidFill>
                  <a:srgbClr val="001F5F"/>
                </a:solidFill>
                <a:latin typeface="Calibri"/>
                <a:cs typeface="Calibri"/>
              </a:rPr>
              <a:t>Развитие</a:t>
            </a:r>
            <a:r>
              <a:rPr sz="2800" i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i="1" spc="-10" dirty="0">
                <a:solidFill>
                  <a:srgbClr val="001F5F"/>
                </a:solidFill>
                <a:latin typeface="Calibri"/>
                <a:cs typeface="Calibri"/>
              </a:rPr>
              <a:t>познавательных</a:t>
            </a:r>
            <a:r>
              <a:rPr sz="28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i="1" spc="-5" dirty="0">
                <a:solidFill>
                  <a:srgbClr val="001F5F"/>
                </a:solidFill>
                <a:latin typeface="Calibri"/>
                <a:cs typeface="Calibri"/>
              </a:rPr>
              <a:t>способностей</a:t>
            </a:r>
            <a:r>
              <a:rPr sz="2800" i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i="1" spc="-5" dirty="0">
                <a:solidFill>
                  <a:srgbClr val="001F5F"/>
                </a:solidFill>
                <a:latin typeface="Calibri"/>
                <a:cs typeface="Calibri"/>
              </a:rPr>
              <a:t>у</a:t>
            </a:r>
            <a:r>
              <a:rPr sz="28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i="1" spc="-10" dirty="0">
                <a:solidFill>
                  <a:srgbClr val="001F5F"/>
                </a:solidFill>
                <a:latin typeface="Calibri"/>
                <a:cs typeface="Calibri"/>
              </a:rPr>
              <a:t>всех</a:t>
            </a:r>
            <a:r>
              <a:rPr sz="2800" i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i="1" spc="-15" dirty="0">
                <a:solidFill>
                  <a:srgbClr val="001F5F"/>
                </a:solidFill>
                <a:latin typeface="Calibri"/>
                <a:cs typeface="Calibri"/>
              </a:rPr>
              <a:t>учащихся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82496"/>
            <a:ext cx="11881485" cy="63500"/>
          </a:xfrm>
          <a:custGeom>
            <a:avLst/>
            <a:gdLst/>
            <a:ahLst/>
            <a:cxnLst/>
            <a:rect l="l" t="t" r="r" b="b"/>
            <a:pathLst>
              <a:path w="11881485" h="63500">
                <a:moveTo>
                  <a:pt x="0" y="0"/>
                </a:moveTo>
                <a:lnTo>
                  <a:pt x="0" y="63500"/>
                </a:lnTo>
                <a:lnTo>
                  <a:pt x="11881103" y="63500"/>
                </a:lnTo>
                <a:lnTo>
                  <a:pt x="1188110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49655" y="344804"/>
            <a:ext cx="978535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555615" algn="l"/>
              </a:tabLst>
            </a:pPr>
            <a:r>
              <a:rPr sz="3000" b="0" spc="-5" dirty="0">
                <a:latin typeface="Georgia"/>
                <a:cs typeface="Georgia"/>
              </a:rPr>
              <a:t>Функциональная</a:t>
            </a:r>
            <a:r>
              <a:rPr sz="3000" b="0" spc="-10" dirty="0">
                <a:latin typeface="Georgia"/>
                <a:cs typeface="Georgia"/>
              </a:rPr>
              <a:t> </a:t>
            </a:r>
            <a:r>
              <a:rPr sz="3000" b="0" dirty="0">
                <a:latin typeface="Georgia"/>
                <a:cs typeface="Georgia"/>
              </a:rPr>
              <a:t>грамотность	</a:t>
            </a:r>
            <a:r>
              <a:rPr sz="3000" b="0" i="1" spc="-5" dirty="0">
                <a:latin typeface="Georgia"/>
                <a:cs typeface="Georgia"/>
              </a:rPr>
              <a:t>(основное</a:t>
            </a:r>
            <a:r>
              <a:rPr sz="3000" b="0" i="1" spc="-20" dirty="0">
                <a:latin typeface="Georgia"/>
                <a:cs typeface="Georgia"/>
              </a:rPr>
              <a:t> </a:t>
            </a:r>
            <a:r>
              <a:rPr sz="3000" b="0" i="1" spc="-10" dirty="0">
                <a:latin typeface="Georgia"/>
                <a:cs typeface="Georgia"/>
              </a:rPr>
              <a:t>определение)</a:t>
            </a:r>
            <a:endParaRPr sz="3000">
              <a:latin typeface="Georgia"/>
              <a:cs typeface="Georg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604243" y="4162444"/>
            <a:ext cx="114300" cy="23228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Я</a:t>
            </a:r>
            <a:r>
              <a:rPr sz="700" spc="-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Н</a:t>
            </a:r>
            <a:r>
              <a:rPr sz="700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Д</a:t>
            </a:r>
            <a:r>
              <a:rPr sz="700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Е</a:t>
            </a:r>
            <a:r>
              <a:rPr sz="700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К</a:t>
            </a:r>
            <a:r>
              <a:rPr sz="7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С</a:t>
            </a:r>
            <a:r>
              <a:rPr sz="700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.</a:t>
            </a:r>
            <a:r>
              <a:rPr sz="700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У</a:t>
            </a:r>
            <a:r>
              <a:rPr sz="700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Ч</a:t>
            </a:r>
            <a:r>
              <a:rPr sz="7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Е</a:t>
            </a:r>
            <a:r>
              <a:rPr sz="7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Б</a:t>
            </a:r>
            <a:r>
              <a:rPr sz="7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Н И</a:t>
            </a:r>
            <a:r>
              <a:rPr sz="700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К</a:t>
            </a:r>
            <a:r>
              <a:rPr sz="700" spc="34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Д</a:t>
            </a:r>
            <a:r>
              <a:rPr sz="700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Л</a:t>
            </a:r>
            <a:r>
              <a:rPr sz="700" spc="-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Я</a:t>
            </a:r>
            <a:r>
              <a:rPr sz="700" spc="3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Н</a:t>
            </a:r>
            <a:r>
              <a:rPr sz="700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А</a:t>
            </a:r>
            <a:r>
              <a:rPr sz="7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Ч</a:t>
            </a:r>
            <a:r>
              <a:rPr sz="700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А</a:t>
            </a:r>
            <a:r>
              <a:rPr sz="7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Л</a:t>
            </a:r>
            <a:r>
              <a:rPr sz="700" spc="-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Ь</a:t>
            </a:r>
            <a:r>
              <a:rPr sz="700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Н</a:t>
            </a:r>
            <a:r>
              <a:rPr sz="7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О</a:t>
            </a:r>
            <a:r>
              <a:rPr sz="7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Й</a:t>
            </a:r>
            <a:r>
              <a:rPr sz="700" spc="35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Ш</a:t>
            </a:r>
            <a:r>
              <a:rPr sz="700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К</a:t>
            </a:r>
            <a:r>
              <a:rPr sz="7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О</a:t>
            </a:r>
            <a:r>
              <a:rPr sz="700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Л</a:t>
            </a:r>
            <a:r>
              <a:rPr sz="700" spc="-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Ы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617832" y="6766966"/>
            <a:ext cx="7048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3</a:t>
            </a:r>
            <a:endParaRPr sz="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6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3326" y="1642617"/>
            <a:ext cx="10393274" cy="33342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1009" marR="254635" indent="-448945">
              <a:lnSpc>
                <a:spcPct val="100000"/>
              </a:lnSpc>
              <a:spcBef>
                <a:spcPts val="100"/>
              </a:spcBef>
              <a:buClr>
                <a:srgbClr val="5F497A"/>
              </a:buClr>
              <a:buSzPct val="80000"/>
              <a:buFont typeface="Wingdings"/>
              <a:buChar char=""/>
              <a:tabLst>
                <a:tab pos="460375" algn="l"/>
                <a:tab pos="461645" algn="l"/>
              </a:tabLst>
            </a:pPr>
            <a:r>
              <a:rPr sz="3200" spc="-5" dirty="0" err="1" smtClean="0">
                <a:latin typeface="Calibri"/>
                <a:cs typeface="Calibri"/>
              </a:rPr>
              <a:t>Функционально</a:t>
            </a:r>
            <a:r>
              <a:rPr sz="3200" spc="-5" dirty="0" smtClean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грамотный </a:t>
            </a:r>
            <a:r>
              <a:rPr sz="3200" spc="-10" dirty="0">
                <a:latin typeface="Calibri"/>
                <a:cs typeface="Calibri"/>
              </a:rPr>
              <a:t>человек </a:t>
            </a:r>
            <a:r>
              <a:rPr sz="3200" dirty="0">
                <a:latin typeface="Calibri"/>
                <a:cs typeface="Calibri"/>
              </a:rPr>
              <a:t>— </a:t>
            </a:r>
            <a:r>
              <a:rPr sz="3200" spc="-20" dirty="0">
                <a:latin typeface="Calibri"/>
                <a:cs typeface="Calibri"/>
              </a:rPr>
              <a:t>это </a:t>
            </a:r>
            <a:r>
              <a:rPr sz="3200" spc="-66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человек,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который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способен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использовать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все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постоянно</a:t>
            </a:r>
            <a:endParaRPr sz="3200" dirty="0">
              <a:latin typeface="Calibri"/>
              <a:cs typeface="Calibri"/>
            </a:endParaRPr>
          </a:p>
          <a:p>
            <a:pPr marL="461009" marR="5080">
              <a:lnSpc>
                <a:spcPct val="100000"/>
              </a:lnSpc>
            </a:pPr>
            <a:r>
              <a:rPr sz="3200" spc="-10" dirty="0">
                <a:latin typeface="Calibri"/>
                <a:cs typeface="Calibri"/>
              </a:rPr>
              <a:t>приобретаемые </a:t>
            </a:r>
            <a:r>
              <a:rPr sz="3200" dirty="0">
                <a:latin typeface="Calibri"/>
                <a:cs typeface="Calibri"/>
              </a:rPr>
              <a:t>в </a:t>
            </a:r>
            <a:r>
              <a:rPr sz="3200" spc="-5" dirty="0">
                <a:latin typeface="Calibri"/>
                <a:cs typeface="Calibri"/>
              </a:rPr>
              <a:t>течение жизни </a:t>
            </a:r>
            <a:r>
              <a:rPr sz="3200" dirty="0">
                <a:latin typeface="Calibri"/>
                <a:cs typeface="Calibri"/>
              </a:rPr>
              <a:t>знания, </a:t>
            </a:r>
            <a:r>
              <a:rPr sz="3200" spc="-10" dirty="0">
                <a:latin typeface="Calibri"/>
                <a:cs typeface="Calibri"/>
              </a:rPr>
              <a:t>умения </a:t>
            </a:r>
            <a:r>
              <a:rPr sz="3200" dirty="0">
                <a:latin typeface="Calibri"/>
                <a:cs typeface="Calibri"/>
              </a:rPr>
              <a:t>и навыки 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для </a:t>
            </a:r>
            <a:r>
              <a:rPr sz="3200" spc="-5" dirty="0">
                <a:latin typeface="Calibri"/>
                <a:cs typeface="Calibri"/>
              </a:rPr>
              <a:t>решения максимально </a:t>
            </a:r>
            <a:r>
              <a:rPr sz="3200" spc="-15" dirty="0">
                <a:latin typeface="Calibri"/>
                <a:cs typeface="Calibri"/>
              </a:rPr>
              <a:t>широкого </a:t>
            </a:r>
            <a:r>
              <a:rPr sz="3200" spc="-5" dirty="0">
                <a:latin typeface="Calibri"/>
                <a:cs typeface="Calibri"/>
              </a:rPr>
              <a:t>диапазона </a:t>
            </a:r>
            <a:r>
              <a:rPr sz="3200" dirty="0">
                <a:latin typeface="Calibri"/>
                <a:cs typeface="Calibri"/>
              </a:rPr>
              <a:t>жизненных </a:t>
            </a:r>
            <a:r>
              <a:rPr sz="3200" spc="-6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задач в </a:t>
            </a:r>
            <a:r>
              <a:rPr sz="3200" spc="-10" dirty="0">
                <a:latin typeface="Calibri"/>
                <a:cs typeface="Calibri"/>
              </a:rPr>
              <a:t>различных </a:t>
            </a:r>
            <a:r>
              <a:rPr sz="3200" spc="-5" dirty="0">
                <a:latin typeface="Calibri"/>
                <a:cs typeface="Calibri"/>
              </a:rPr>
              <a:t>сферах </a:t>
            </a:r>
            <a:r>
              <a:rPr sz="3200" spc="-15" dirty="0">
                <a:latin typeface="Calibri"/>
                <a:cs typeface="Calibri"/>
              </a:rPr>
              <a:t>человеческой </a:t>
            </a:r>
            <a:r>
              <a:rPr sz="3200" spc="-10" dirty="0">
                <a:latin typeface="Calibri"/>
                <a:cs typeface="Calibri"/>
              </a:rPr>
              <a:t>деятельности, 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общения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и </a:t>
            </a:r>
            <a:r>
              <a:rPr sz="3200" dirty="0" err="1">
                <a:latin typeface="Calibri"/>
                <a:cs typeface="Calibri"/>
              </a:rPr>
              <a:t>социальных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10" dirty="0" err="1" smtClean="0">
                <a:latin typeface="Calibri"/>
                <a:cs typeface="Calibri"/>
              </a:rPr>
              <a:t>отношений</a:t>
            </a:r>
            <a:endParaRPr sz="3200" dirty="0">
              <a:latin typeface="Calibri"/>
              <a:cs typeface="Calibri"/>
            </a:endParaRPr>
          </a:p>
          <a:p>
            <a:pPr marL="461009" marR="462915" indent="-448945">
              <a:lnSpc>
                <a:spcPct val="100000"/>
              </a:lnSpc>
              <a:spcBef>
                <a:spcPts val="655"/>
              </a:spcBef>
              <a:buClr>
                <a:srgbClr val="5F497A"/>
              </a:buClr>
              <a:buSzPct val="78846"/>
              <a:buFont typeface="Wingdings"/>
              <a:buChar char=""/>
              <a:tabLst>
                <a:tab pos="534035" algn="l"/>
                <a:tab pos="534670" algn="l"/>
              </a:tabLst>
            </a:pPr>
            <a:r>
              <a:rPr dirty="0"/>
              <a:t>	</a:t>
            </a:r>
            <a:endParaRPr sz="2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82496"/>
            <a:ext cx="11881485" cy="63500"/>
          </a:xfrm>
          <a:custGeom>
            <a:avLst/>
            <a:gdLst/>
            <a:ahLst/>
            <a:cxnLst/>
            <a:rect l="l" t="t" r="r" b="b"/>
            <a:pathLst>
              <a:path w="11881485" h="63500">
                <a:moveTo>
                  <a:pt x="0" y="0"/>
                </a:moveTo>
                <a:lnTo>
                  <a:pt x="0" y="63500"/>
                </a:lnTo>
                <a:lnTo>
                  <a:pt x="11881103" y="63500"/>
                </a:lnTo>
                <a:lnTo>
                  <a:pt x="1188110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453639" y="5243576"/>
            <a:ext cx="594360" cy="478790"/>
          </a:xfrm>
          <a:custGeom>
            <a:avLst/>
            <a:gdLst/>
            <a:ahLst/>
            <a:cxnLst/>
            <a:rect l="l" t="t" r="r" b="b"/>
            <a:pathLst>
              <a:path w="594360" h="478789">
                <a:moveTo>
                  <a:pt x="594360" y="0"/>
                </a:moveTo>
                <a:lnTo>
                  <a:pt x="0" y="478663"/>
                </a:lnTo>
              </a:path>
            </a:pathLst>
          </a:custGeom>
          <a:ln w="920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84953" y="3695827"/>
            <a:ext cx="1603628" cy="94640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60119" y="282320"/>
            <a:ext cx="91351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Составляющие</a:t>
            </a:r>
            <a:r>
              <a:rPr sz="3600" spc="-50" dirty="0"/>
              <a:t> </a:t>
            </a:r>
            <a:r>
              <a:rPr sz="3600" spc="-5" dirty="0"/>
              <a:t>функциональной</a:t>
            </a:r>
            <a:r>
              <a:rPr sz="3600" spc="-70" dirty="0"/>
              <a:t> </a:t>
            </a:r>
            <a:r>
              <a:rPr sz="3600" spc="-5" dirty="0"/>
              <a:t>грамотности</a:t>
            </a:r>
            <a:endParaRPr sz="3600"/>
          </a:p>
        </p:txBody>
      </p:sp>
      <p:sp>
        <p:nvSpPr>
          <p:cNvPr id="6" name="object 6"/>
          <p:cNvSpPr txBox="1"/>
          <p:nvPr/>
        </p:nvSpPr>
        <p:spPr>
          <a:xfrm>
            <a:off x="11430889" y="4091730"/>
            <a:ext cx="114300" cy="23228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Я</a:t>
            </a:r>
            <a:r>
              <a:rPr sz="700" spc="-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Н</a:t>
            </a:r>
            <a:r>
              <a:rPr sz="700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Д</a:t>
            </a:r>
            <a:r>
              <a:rPr sz="700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Е</a:t>
            </a:r>
            <a:r>
              <a:rPr sz="700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К</a:t>
            </a:r>
            <a:r>
              <a:rPr sz="7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С</a:t>
            </a:r>
            <a:r>
              <a:rPr sz="700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.</a:t>
            </a:r>
            <a:r>
              <a:rPr sz="700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У</a:t>
            </a:r>
            <a:r>
              <a:rPr sz="700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Ч</a:t>
            </a:r>
            <a:r>
              <a:rPr sz="7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Е</a:t>
            </a:r>
            <a:r>
              <a:rPr sz="7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Б</a:t>
            </a:r>
            <a:r>
              <a:rPr sz="7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Н И</a:t>
            </a:r>
            <a:r>
              <a:rPr sz="700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К</a:t>
            </a:r>
            <a:r>
              <a:rPr sz="700" spc="34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Д</a:t>
            </a:r>
            <a:r>
              <a:rPr sz="700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Л</a:t>
            </a:r>
            <a:r>
              <a:rPr sz="700" spc="-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Я</a:t>
            </a:r>
            <a:r>
              <a:rPr sz="700" spc="3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Н</a:t>
            </a:r>
            <a:r>
              <a:rPr sz="700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А</a:t>
            </a:r>
            <a:r>
              <a:rPr sz="7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Ч</a:t>
            </a:r>
            <a:r>
              <a:rPr sz="700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А</a:t>
            </a:r>
            <a:r>
              <a:rPr sz="7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Л</a:t>
            </a:r>
            <a:r>
              <a:rPr sz="700" spc="-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Ь</a:t>
            </a:r>
            <a:r>
              <a:rPr sz="700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Н</a:t>
            </a:r>
            <a:r>
              <a:rPr sz="7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О</a:t>
            </a:r>
            <a:r>
              <a:rPr sz="7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Й</a:t>
            </a:r>
            <a:r>
              <a:rPr sz="700" spc="35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Ш</a:t>
            </a:r>
            <a:r>
              <a:rPr sz="700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К</a:t>
            </a:r>
            <a:r>
              <a:rPr sz="7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О</a:t>
            </a:r>
            <a:r>
              <a:rPr sz="700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Л</a:t>
            </a:r>
            <a:r>
              <a:rPr sz="700" spc="-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Ы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568176" y="6766966"/>
            <a:ext cx="7048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3</a:t>
            </a:r>
            <a:endParaRPr sz="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8</a:t>
            </a:r>
            <a:endParaRPr sz="7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69541" y="2087244"/>
            <a:ext cx="7214742" cy="4370781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307035" y="1331213"/>
            <a:ext cx="1038669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1F487C"/>
                </a:solidFill>
                <a:latin typeface="Calibri"/>
                <a:cs typeface="Calibri"/>
              </a:rPr>
              <a:t>Функциональная </a:t>
            </a:r>
            <a:r>
              <a:rPr sz="1600" spc="-5" dirty="0">
                <a:solidFill>
                  <a:srgbClr val="1F487C"/>
                </a:solidFill>
                <a:latin typeface="Calibri"/>
                <a:cs typeface="Calibri"/>
              </a:rPr>
              <a:t>грамотность</a:t>
            </a:r>
            <a:r>
              <a:rPr sz="1600" spc="4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1F487C"/>
                </a:solidFill>
                <a:latin typeface="Calibri"/>
                <a:cs typeface="Calibri"/>
              </a:rPr>
              <a:t>–</a:t>
            </a:r>
            <a:r>
              <a:rPr sz="1600" spc="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Calibri"/>
                <a:cs typeface="Calibri"/>
              </a:rPr>
              <a:t>способность</a:t>
            </a:r>
            <a:r>
              <a:rPr sz="1600" spc="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Calibri"/>
                <a:cs typeface="Calibri"/>
              </a:rPr>
              <a:t>применять</a:t>
            </a:r>
            <a:r>
              <a:rPr sz="1600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приобретаемые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в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течение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жизни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Calibri"/>
                <a:cs typeface="Calibri"/>
              </a:rPr>
              <a:t>знания,</a:t>
            </a:r>
            <a:r>
              <a:rPr sz="16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Calibri"/>
                <a:cs typeface="Calibri"/>
              </a:rPr>
              <a:t>умения</a:t>
            </a:r>
            <a:r>
              <a:rPr sz="1600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Calibri"/>
                <a:cs typeface="Calibri"/>
              </a:rPr>
              <a:t>и</a:t>
            </a:r>
            <a:r>
              <a:rPr sz="16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Calibri"/>
                <a:cs typeface="Calibri"/>
              </a:rPr>
              <a:t>навыки</a:t>
            </a:r>
            <a:r>
              <a:rPr sz="1600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Calibri"/>
                <a:cs typeface="Calibri"/>
              </a:rPr>
              <a:t>для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FF0000"/>
                </a:solidFill>
                <a:latin typeface="Calibri"/>
                <a:cs typeface="Calibri"/>
              </a:rPr>
              <a:t>решения</a:t>
            </a:r>
            <a:r>
              <a:rPr sz="16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максимально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широкого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диапазона</a:t>
            </a:r>
            <a:r>
              <a:rPr sz="1600" spc="30" dirty="0"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Calibri"/>
                <a:cs typeface="Calibri"/>
              </a:rPr>
              <a:t>жизненных</a:t>
            </a:r>
            <a:r>
              <a:rPr sz="16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Calibri"/>
                <a:cs typeface="Calibri"/>
              </a:rPr>
              <a:t>задач </a:t>
            </a:r>
            <a:r>
              <a:rPr sz="1600" spc="-5" dirty="0">
                <a:latin typeface="Calibri"/>
                <a:cs typeface="Calibri"/>
              </a:rPr>
              <a:t>в </a:t>
            </a:r>
            <a:r>
              <a:rPr sz="1600" spc="-10" dirty="0">
                <a:latin typeface="Calibri"/>
                <a:cs typeface="Calibri"/>
              </a:rPr>
              <a:t>различных</a:t>
            </a:r>
            <a:r>
              <a:rPr sz="1600" spc="-5" dirty="0">
                <a:latin typeface="Calibri"/>
                <a:cs typeface="Calibri"/>
              </a:rPr>
              <a:t> сферах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человеческой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деятельности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043296" y="2411983"/>
            <a:ext cx="145859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6515" marR="5080" indent="-4445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alibri"/>
                <a:cs typeface="Calibri"/>
              </a:rPr>
              <a:t>Читат</a:t>
            </a:r>
            <a:r>
              <a:rPr sz="2000" spc="-45" dirty="0">
                <a:latin typeface="Calibri"/>
                <a:cs typeface="Calibri"/>
              </a:rPr>
              <a:t>е</a:t>
            </a:r>
            <a:r>
              <a:rPr sz="2000" spc="-5" dirty="0">
                <a:latin typeface="Calibri"/>
                <a:cs typeface="Calibri"/>
              </a:rPr>
              <a:t>л</a:t>
            </a:r>
            <a:r>
              <a:rPr sz="2000" spc="-10" dirty="0">
                <a:latin typeface="Calibri"/>
                <a:cs typeface="Calibri"/>
              </a:rPr>
              <a:t>ь</a:t>
            </a:r>
            <a:r>
              <a:rPr sz="2000" dirty="0">
                <a:latin typeface="Calibri"/>
                <a:cs typeface="Calibri"/>
              </a:rPr>
              <a:t>с</a:t>
            </a:r>
            <a:r>
              <a:rPr sz="2000" spc="-30" dirty="0">
                <a:latin typeface="Calibri"/>
                <a:cs typeface="Calibri"/>
              </a:rPr>
              <a:t>к</a:t>
            </a:r>
            <a:r>
              <a:rPr sz="2000" dirty="0">
                <a:latin typeface="Calibri"/>
                <a:cs typeface="Calibri"/>
              </a:rPr>
              <a:t>ая  </a:t>
            </a:r>
            <a:r>
              <a:rPr sz="2000" spc="-5" dirty="0">
                <a:latin typeface="Calibri"/>
                <a:cs typeface="Calibri"/>
              </a:rPr>
              <a:t>грамотность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244333" y="3009392"/>
            <a:ext cx="1416050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3050" marR="5080" indent="-260985">
              <a:lnSpc>
                <a:spcPct val="100000"/>
              </a:lnSpc>
              <a:spcBef>
                <a:spcPts val="105"/>
              </a:spcBef>
            </a:pPr>
            <a:r>
              <a:rPr sz="2000" spc="-45" dirty="0">
                <a:latin typeface="Calibri"/>
                <a:cs typeface="Calibri"/>
              </a:rPr>
              <a:t>Е</a:t>
            </a:r>
            <a:r>
              <a:rPr sz="2000" dirty="0">
                <a:latin typeface="Calibri"/>
                <a:cs typeface="Calibri"/>
              </a:rPr>
              <a:t>стествен</a:t>
            </a:r>
            <a:r>
              <a:rPr sz="2000" spc="-10" dirty="0">
                <a:latin typeface="Calibri"/>
                <a:cs typeface="Calibri"/>
              </a:rPr>
              <a:t>н</a:t>
            </a:r>
            <a:r>
              <a:rPr sz="2000" dirty="0">
                <a:latin typeface="Calibri"/>
                <a:cs typeface="Calibri"/>
              </a:rPr>
              <a:t>о-  </a:t>
            </a:r>
            <a:r>
              <a:rPr sz="2000" spc="-5" dirty="0">
                <a:latin typeface="Calibri"/>
                <a:cs typeface="Calibri"/>
              </a:rPr>
              <a:t>научная</a:t>
            </a:r>
            <a:endParaRPr sz="2000">
              <a:latin typeface="Calibri"/>
              <a:cs typeface="Calibri"/>
            </a:endParaRPr>
          </a:p>
          <a:p>
            <a:pPr marL="3556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грамотность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093966" y="4485258"/>
            <a:ext cx="1476375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3345">
              <a:lnSpc>
                <a:spcPct val="100000"/>
              </a:lnSpc>
              <a:spcBef>
                <a:spcPts val="100"/>
              </a:spcBef>
            </a:pPr>
            <a:r>
              <a:rPr sz="2000" spc="-25" dirty="0">
                <a:latin typeface="Calibri"/>
                <a:cs typeface="Calibri"/>
              </a:rPr>
              <a:t>Глобальные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spc="-10" dirty="0">
                <a:latin typeface="Calibri"/>
                <a:cs typeface="Calibri"/>
              </a:rPr>
              <a:t>компетенции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114290" y="5026609"/>
            <a:ext cx="130175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alibri"/>
                <a:cs typeface="Calibri"/>
              </a:rPr>
              <a:t>Креатив</a:t>
            </a:r>
            <a:r>
              <a:rPr sz="2000" spc="-10" dirty="0">
                <a:latin typeface="Calibri"/>
                <a:cs typeface="Calibri"/>
              </a:rPr>
              <a:t>н</a:t>
            </a:r>
            <a:r>
              <a:rPr sz="2000" spc="-5" dirty="0">
                <a:latin typeface="Calibri"/>
                <a:cs typeface="Calibri"/>
              </a:rPr>
              <a:t>ое</a:t>
            </a:r>
            <a:endParaRPr sz="2000">
              <a:latin typeface="Calibri"/>
              <a:cs typeface="Calibri"/>
            </a:endParaRPr>
          </a:p>
          <a:p>
            <a:pPr marL="5969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мышление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065145" y="3035935"/>
            <a:ext cx="137033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29565" marR="92075" indent="-230504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alibri"/>
                <a:cs typeface="Calibri"/>
              </a:rPr>
              <a:t>Мат</a:t>
            </a:r>
            <a:r>
              <a:rPr sz="2000" spc="-20" dirty="0">
                <a:latin typeface="Calibri"/>
                <a:cs typeface="Calibri"/>
              </a:rPr>
              <a:t>е</a:t>
            </a:r>
            <a:r>
              <a:rPr sz="2000" spc="-5" dirty="0">
                <a:latin typeface="Calibri"/>
                <a:cs typeface="Calibri"/>
              </a:rPr>
              <a:t>мат</a:t>
            </a:r>
            <a:r>
              <a:rPr sz="2000" dirty="0">
                <a:latin typeface="Calibri"/>
                <a:cs typeface="Calibri"/>
              </a:rPr>
              <a:t>и-  </a:t>
            </a:r>
            <a:r>
              <a:rPr sz="2000" spc="-5" dirty="0">
                <a:latin typeface="Calibri"/>
                <a:cs typeface="Calibri"/>
              </a:rPr>
              <a:t>ческая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грамотность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200145" y="4463033"/>
            <a:ext cx="1370330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94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Финансовая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latin typeface="Calibri"/>
                <a:cs typeface="Calibri"/>
              </a:rPr>
              <a:t>грамотность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180713" y="6402730"/>
            <a:ext cx="30829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Совместное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решение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проблем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-4762" y="3764279"/>
            <a:ext cx="2355215" cy="1553210"/>
            <a:chOff x="-4762" y="3764279"/>
            <a:chExt cx="2355215" cy="1553210"/>
          </a:xfrm>
        </p:grpSpPr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3764279"/>
              <a:ext cx="2350008" cy="155295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7763" y="4137659"/>
              <a:ext cx="1487424" cy="1002791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0" y="3798061"/>
              <a:ext cx="2281555" cy="1445895"/>
            </a:xfrm>
            <a:custGeom>
              <a:avLst/>
              <a:gdLst/>
              <a:ahLst/>
              <a:cxnLst/>
              <a:rect l="l" t="t" r="r" b="b"/>
              <a:pathLst>
                <a:path w="2281555" h="1445895">
                  <a:moveTo>
                    <a:pt x="1140637" y="0"/>
                  </a:moveTo>
                  <a:lnTo>
                    <a:pt x="1056792" y="183261"/>
                  </a:lnTo>
                  <a:lnTo>
                    <a:pt x="918121" y="13842"/>
                  </a:lnTo>
                  <a:lnTo>
                    <a:pt x="892314" y="204088"/>
                  </a:lnTo>
                  <a:lnTo>
                    <a:pt x="704138" y="54990"/>
                  </a:lnTo>
                  <a:lnTo>
                    <a:pt x="737374" y="244729"/>
                  </a:lnTo>
                  <a:lnTo>
                    <a:pt x="506933" y="121793"/>
                  </a:lnTo>
                  <a:lnTo>
                    <a:pt x="597928" y="303784"/>
                  </a:lnTo>
                  <a:lnTo>
                    <a:pt x="334086" y="211709"/>
                  </a:lnTo>
                  <a:lnTo>
                    <a:pt x="479348" y="378841"/>
                  </a:lnTo>
                  <a:lnTo>
                    <a:pt x="192239" y="321182"/>
                  </a:lnTo>
                  <a:lnTo>
                    <a:pt x="386181" y="467232"/>
                  </a:lnTo>
                  <a:lnTo>
                    <a:pt x="86827" y="446150"/>
                  </a:lnTo>
                  <a:lnTo>
                    <a:pt x="321995" y="565404"/>
                  </a:lnTo>
                  <a:lnTo>
                    <a:pt x="21912" y="581787"/>
                  </a:lnTo>
                  <a:lnTo>
                    <a:pt x="289280" y="669670"/>
                  </a:lnTo>
                  <a:lnTo>
                    <a:pt x="0" y="722757"/>
                  </a:lnTo>
                  <a:lnTo>
                    <a:pt x="289280" y="775969"/>
                  </a:lnTo>
                  <a:lnTo>
                    <a:pt x="21912" y="863726"/>
                  </a:lnTo>
                  <a:lnTo>
                    <a:pt x="321995" y="880110"/>
                  </a:lnTo>
                  <a:lnTo>
                    <a:pt x="86827" y="999363"/>
                  </a:lnTo>
                  <a:lnTo>
                    <a:pt x="386181" y="978281"/>
                  </a:lnTo>
                  <a:lnTo>
                    <a:pt x="192239" y="1124331"/>
                  </a:lnTo>
                  <a:lnTo>
                    <a:pt x="479348" y="1066673"/>
                  </a:lnTo>
                  <a:lnTo>
                    <a:pt x="334086" y="1233805"/>
                  </a:lnTo>
                  <a:lnTo>
                    <a:pt x="597928" y="1141857"/>
                  </a:lnTo>
                  <a:lnTo>
                    <a:pt x="506933" y="1323720"/>
                  </a:lnTo>
                  <a:lnTo>
                    <a:pt x="737374" y="1200912"/>
                  </a:lnTo>
                  <a:lnTo>
                    <a:pt x="704138" y="1390523"/>
                  </a:lnTo>
                  <a:lnTo>
                    <a:pt x="892314" y="1241552"/>
                  </a:lnTo>
                  <a:lnTo>
                    <a:pt x="918121" y="1431670"/>
                  </a:lnTo>
                  <a:lnTo>
                    <a:pt x="1056792" y="1262253"/>
                  </a:lnTo>
                  <a:lnTo>
                    <a:pt x="1140637" y="1445514"/>
                  </a:lnTo>
                  <a:lnTo>
                    <a:pt x="1224495" y="1262253"/>
                  </a:lnTo>
                  <a:lnTo>
                    <a:pt x="1363217" y="1431670"/>
                  </a:lnTo>
                  <a:lnTo>
                    <a:pt x="1388998" y="1241552"/>
                  </a:lnTo>
                  <a:lnTo>
                    <a:pt x="1577085" y="1390523"/>
                  </a:lnTo>
                  <a:lnTo>
                    <a:pt x="1543938" y="1200912"/>
                  </a:lnTo>
                  <a:lnTo>
                    <a:pt x="1774316" y="1323720"/>
                  </a:lnTo>
                  <a:lnTo>
                    <a:pt x="1683384" y="1141857"/>
                  </a:lnTo>
                  <a:lnTo>
                    <a:pt x="1947163" y="1233805"/>
                  </a:lnTo>
                  <a:lnTo>
                    <a:pt x="1802002" y="1066673"/>
                  </a:lnTo>
                  <a:lnTo>
                    <a:pt x="2089022" y="1124331"/>
                  </a:lnTo>
                  <a:lnTo>
                    <a:pt x="1895093" y="978281"/>
                  </a:lnTo>
                  <a:lnTo>
                    <a:pt x="2194432" y="999363"/>
                  </a:lnTo>
                  <a:lnTo>
                    <a:pt x="1959228" y="880110"/>
                  </a:lnTo>
                  <a:lnTo>
                    <a:pt x="2259329" y="863726"/>
                  </a:lnTo>
                  <a:lnTo>
                    <a:pt x="1991994" y="775969"/>
                  </a:lnTo>
                  <a:lnTo>
                    <a:pt x="2281300" y="722757"/>
                  </a:lnTo>
                  <a:lnTo>
                    <a:pt x="1991994" y="669670"/>
                  </a:lnTo>
                  <a:lnTo>
                    <a:pt x="2259329" y="581787"/>
                  </a:lnTo>
                  <a:lnTo>
                    <a:pt x="1959228" y="565404"/>
                  </a:lnTo>
                  <a:lnTo>
                    <a:pt x="2194432" y="446150"/>
                  </a:lnTo>
                  <a:lnTo>
                    <a:pt x="1895093" y="467232"/>
                  </a:lnTo>
                  <a:lnTo>
                    <a:pt x="2089022" y="321182"/>
                  </a:lnTo>
                  <a:lnTo>
                    <a:pt x="1802002" y="378841"/>
                  </a:lnTo>
                  <a:lnTo>
                    <a:pt x="1947163" y="211709"/>
                  </a:lnTo>
                  <a:lnTo>
                    <a:pt x="1683384" y="303784"/>
                  </a:lnTo>
                  <a:lnTo>
                    <a:pt x="1774316" y="121793"/>
                  </a:lnTo>
                  <a:lnTo>
                    <a:pt x="1543938" y="244729"/>
                  </a:lnTo>
                  <a:lnTo>
                    <a:pt x="1577085" y="54990"/>
                  </a:lnTo>
                  <a:lnTo>
                    <a:pt x="1388998" y="204088"/>
                  </a:lnTo>
                  <a:lnTo>
                    <a:pt x="1363217" y="13842"/>
                  </a:lnTo>
                  <a:lnTo>
                    <a:pt x="1224495" y="183261"/>
                  </a:lnTo>
                  <a:lnTo>
                    <a:pt x="1140637" y="0"/>
                  </a:lnTo>
                  <a:close/>
                </a:path>
              </a:pathLst>
            </a:custGeom>
            <a:solidFill>
              <a:srgbClr val="DDD9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0" y="3798061"/>
              <a:ext cx="2281555" cy="1445895"/>
            </a:xfrm>
            <a:custGeom>
              <a:avLst/>
              <a:gdLst/>
              <a:ahLst/>
              <a:cxnLst/>
              <a:rect l="l" t="t" r="r" b="b"/>
              <a:pathLst>
                <a:path w="2281555" h="1445895">
                  <a:moveTo>
                    <a:pt x="0" y="722757"/>
                  </a:moveTo>
                  <a:lnTo>
                    <a:pt x="289280" y="669670"/>
                  </a:lnTo>
                  <a:lnTo>
                    <a:pt x="21912" y="581787"/>
                  </a:lnTo>
                  <a:lnTo>
                    <a:pt x="321995" y="565404"/>
                  </a:lnTo>
                  <a:lnTo>
                    <a:pt x="86827" y="446150"/>
                  </a:lnTo>
                  <a:lnTo>
                    <a:pt x="386181" y="467232"/>
                  </a:lnTo>
                  <a:lnTo>
                    <a:pt x="192239" y="321182"/>
                  </a:lnTo>
                  <a:lnTo>
                    <a:pt x="479348" y="378841"/>
                  </a:lnTo>
                  <a:lnTo>
                    <a:pt x="334086" y="211709"/>
                  </a:lnTo>
                  <a:lnTo>
                    <a:pt x="597928" y="303784"/>
                  </a:lnTo>
                  <a:lnTo>
                    <a:pt x="506933" y="121793"/>
                  </a:lnTo>
                  <a:lnTo>
                    <a:pt x="737374" y="244729"/>
                  </a:lnTo>
                  <a:lnTo>
                    <a:pt x="704138" y="54990"/>
                  </a:lnTo>
                  <a:lnTo>
                    <a:pt x="892314" y="204088"/>
                  </a:lnTo>
                  <a:lnTo>
                    <a:pt x="918121" y="13842"/>
                  </a:lnTo>
                  <a:lnTo>
                    <a:pt x="1056792" y="183261"/>
                  </a:lnTo>
                  <a:lnTo>
                    <a:pt x="1140637" y="0"/>
                  </a:lnTo>
                  <a:lnTo>
                    <a:pt x="1224495" y="183261"/>
                  </a:lnTo>
                  <a:lnTo>
                    <a:pt x="1363217" y="13842"/>
                  </a:lnTo>
                  <a:lnTo>
                    <a:pt x="1388998" y="204088"/>
                  </a:lnTo>
                  <a:lnTo>
                    <a:pt x="1577085" y="54990"/>
                  </a:lnTo>
                  <a:lnTo>
                    <a:pt x="1543938" y="244729"/>
                  </a:lnTo>
                  <a:lnTo>
                    <a:pt x="1774316" y="121793"/>
                  </a:lnTo>
                  <a:lnTo>
                    <a:pt x="1683384" y="303784"/>
                  </a:lnTo>
                  <a:lnTo>
                    <a:pt x="1947163" y="211709"/>
                  </a:lnTo>
                  <a:lnTo>
                    <a:pt x="1802002" y="378841"/>
                  </a:lnTo>
                  <a:lnTo>
                    <a:pt x="2089022" y="321182"/>
                  </a:lnTo>
                  <a:lnTo>
                    <a:pt x="1895093" y="467232"/>
                  </a:lnTo>
                  <a:lnTo>
                    <a:pt x="2194432" y="446150"/>
                  </a:lnTo>
                  <a:lnTo>
                    <a:pt x="1959228" y="565404"/>
                  </a:lnTo>
                  <a:lnTo>
                    <a:pt x="2259329" y="581787"/>
                  </a:lnTo>
                  <a:lnTo>
                    <a:pt x="1991994" y="669670"/>
                  </a:lnTo>
                  <a:lnTo>
                    <a:pt x="2281300" y="722757"/>
                  </a:lnTo>
                  <a:lnTo>
                    <a:pt x="1991994" y="775969"/>
                  </a:lnTo>
                  <a:lnTo>
                    <a:pt x="2259329" y="863726"/>
                  </a:lnTo>
                  <a:lnTo>
                    <a:pt x="1959228" y="880110"/>
                  </a:lnTo>
                  <a:lnTo>
                    <a:pt x="2194432" y="999363"/>
                  </a:lnTo>
                  <a:lnTo>
                    <a:pt x="1895093" y="978281"/>
                  </a:lnTo>
                  <a:lnTo>
                    <a:pt x="2089022" y="1124331"/>
                  </a:lnTo>
                  <a:lnTo>
                    <a:pt x="1802002" y="1066673"/>
                  </a:lnTo>
                  <a:lnTo>
                    <a:pt x="1947163" y="1233805"/>
                  </a:lnTo>
                  <a:lnTo>
                    <a:pt x="1683384" y="1141857"/>
                  </a:lnTo>
                  <a:lnTo>
                    <a:pt x="1774316" y="1323720"/>
                  </a:lnTo>
                  <a:lnTo>
                    <a:pt x="1543938" y="1200912"/>
                  </a:lnTo>
                  <a:lnTo>
                    <a:pt x="1577085" y="1390523"/>
                  </a:lnTo>
                  <a:lnTo>
                    <a:pt x="1388998" y="1241552"/>
                  </a:lnTo>
                  <a:lnTo>
                    <a:pt x="1363217" y="1431670"/>
                  </a:lnTo>
                  <a:lnTo>
                    <a:pt x="1224495" y="1262253"/>
                  </a:lnTo>
                  <a:lnTo>
                    <a:pt x="1140637" y="1445514"/>
                  </a:lnTo>
                  <a:lnTo>
                    <a:pt x="1056792" y="1262253"/>
                  </a:lnTo>
                  <a:lnTo>
                    <a:pt x="918121" y="1431670"/>
                  </a:lnTo>
                  <a:lnTo>
                    <a:pt x="892314" y="1241552"/>
                  </a:lnTo>
                  <a:lnTo>
                    <a:pt x="704138" y="1390523"/>
                  </a:lnTo>
                  <a:lnTo>
                    <a:pt x="737374" y="1200912"/>
                  </a:lnTo>
                  <a:lnTo>
                    <a:pt x="506933" y="1323720"/>
                  </a:lnTo>
                  <a:lnTo>
                    <a:pt x="597928" y="1141857"/>
                  </a:lnTo>
                  <a:lnTo>
                    <a:pt x="334086" y="1233805"/>
                  </a:lnTo>
                  <a:lnTo>
                    <a:pt x="479348" y="1066673"/>
                  </a:lnTo>
                  <a:lnTo>
                    <a:pt x="192239" y="1124331"/>
                  </a:lnTo>
                  <a:lnTo>
                    <a:pt x="386181" y="978281"/>
                  </a:lnTo>
                  <a:lnTo>
                    <a:pt x="86827" y="999363"/>
                  </a:lnTo>
                  <a:lnTo>
                    <a:pt x="321995" y="880110"/>
                  </a:lnTo>
                  <a:lnTo>
                    <a:pt x="21912" y="863726"/>
                  </a:lnTo>
                  <a:lnTo>
                    <a:pt x="289280" y="775969"/>
                  </a:lnTo>
                  <a:lnTo>
                    <a:pt x="0" y="722757"/>
                  </a:lnTo>
                  <a:close/>
                </a:path>
              </a:pathLst>
            </a:custGeom>
            <a:ln w="9525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556666" y="4198111"/>
            <a:ext cx="1168400" cy="875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2710">
              <a:lnSpc>
                <a:spcPct val="100000"/>
              </a:lnSpc>
              <a:spcBef>
                <a:spcPts val="100"/>
              </a:spcBef>
            </a:pPr>
            <a:r>
              <a:rPr sz="1700" spc="-10" dirty="0">
                <a:latin typeface="Calibri"/>
                <a:cs typeface="Calibri"/>
              </a:rPr>
              <a:t>Налоговая </a:t>
            </a:r>
            <a:r>
              <a:rPr sz="1700" spc="-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грам</a:t>
            </a:r>
            <a:r>
              <a:rPr sz="1700" spc="-10" dirty="0">
                <a:latin typeface="Calibri"/>
                <a:cs typeface="Calibri"/>
              </a:rPr>
              <a:t>о</a:t>
            </a:r>
            <a:r>
              <a:rPr sz="1700" spc="-5" dirty="0">
                <a:latin typeface="Calibri"/>
                <a:cs typeface="Calibri"/>
              </a:rPr>
              <a:t>тность</a:t>
            </a:r>
            <a:endParaRPr sz="1700">
              <a:latin typeface="Calibri"/>
              <a:cs typeface="Calibri"/>
            </a:endParaRPr>
          </a:p>
          <a:p>
            <a:pPr algn="ctr">
              <a:lnSpc>
                <a:spcPts val="2610"/>
              </a:lnSpc>
            </a:pPr>
            <a:r>
              <a:rPr sz="2200" b="1" spc="-5" dirty="0">
                <a:latin typeface="Calibri"/>
                <a:cs typeface="Calibri"/>
              </a:rPr>
              <a:t>?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501395" y="5323330"/>
            <a:ext cx="2555875" cy="1757680"/>
            <a:chOff x="501395" y="5323330"/>
            <a:chExt cx="2555875" cy="1757680"/>
          </a:xfrm>
        </p:grpSpPr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1395" y="5323330"/>
              <a:ext cx="2555748" cy="1757172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569328" y="5358256"/>
              <a:ext cx="2420620" cy="1647189"/>
            </a:xfrm>
            <a:custGeom>
              <a:avLst/>
              <a:gdLst/>
              <a:ahLst/>
              <a:cxnLst/>
              <a:rect l="l" t="t" r="r" b="b"/>
              <a:pathLst>
                <a:path w="2420620" h="1647190">
                  <a:moveTo>
                    <a:pt x="1210322" y="0"/>
                  </a:moveTo>
                  <a:lnTo>
                    <a:pt x="1121295" y="208915"/>
                  </a:lnTo>
                  <a:lnTo>
                    <a:pt x="974102" y="15875"/>
                  </a:lnTo>
                  <a:lnTo>
                    <a:pt x="946797" y="232537"/>
                  </a:lnTo>
                  <a:lnTo>
                    <a:pt x="747153" y="62738"/>
                  </a:lnTo>
                  <a:lnTo>
                    <a:pt x="782332" y="278765"/>
                  </a:lnTo>
                  <a:lnTo>
                    <a:pt x="537883" y="138811"/>
                  </a:lnTo>
                  <a:lnTo>
                    <a:pt x="634441" y="346075"/>
                  </a:lnTo>
                  <a:lnTo>
                    <a:pt x="354482" y="241173"/>
                  </a:lnTo>
                  <a:lnTo>
                    <a:pt x="508609" y="431673"/>
                  </a:lnTo>
                  <a:lnTo>
                    <a:pt x="203974" y="366014"/>
                  </a:lnTo>
                  <a:lnTo>
                    <a:pt x="409752" y="532384"/>
                  </a:lnTo>
                  <a:lnTo>
                    <a:pt x="92125" y="508381"/>
                  </a:lnTo>
                  <a:lnTo>
                    <a:pt x="341655" y="644232"/>
                  </a:lnTo>
                  <a:lnTo>
                    <a:pt x="23253" y="662863"/>
                  </a:lnTo>
                  <a:lnTo>
                    <a:pt x="306946" y="762990"/>
                  </a:lnTo>
                  <a:lnTo>
                    <a:pt x="0" y="823531"/>
                  </a:lnTo>
                  <a:lnTo>
                    <a:pt x="306946" y="884072"/>
                  </a:lnTo>
                  <a:lnTo>
                    <a:pt x="23253" y="984186"/>
                  </a:lnTo>
                  <a:lnTo>
                    <a:pt x="341655" y="1002817"/>
                  </a:lnTo>
                  <a:lnTo>
                    <a:pt x="92125" y="1138669"/>
                  </a:lnTo>
                  <a:lnTo>
                    <a:pt x="409752" y="1114691"/>
                  </a:lnTo>
                  <a:lnTo>
                    <a:pt x="203974" y="1281061"/>
                  </a:lnTo>
                  <a:lnTo>
                    <a:pt x="508609" y="1215351"/>
                  </a:lnTo>
                  <a:lnTo>
                    <a:pt x="354482" y="1405851"/>
                  </a:lnTo>
                  <a:lnTo>
                    <a:pt x="634441" y="1300975"/>
                  </a:lnTo>
                  <a:lnTo>
                    <a:pt x="537883" y="1508264"/>
                  </a:lnTo>
                  <a:lnTo>
                    <a:pt x="782332" y="1368247"/>
                  </a:lnTo>
                  <a:lnTo>
                    <a:pt x="747153" y="1584375"/>
                  </a:lnTo>
                  <a:lnTo>
                    <a:pt x="946797" y="1414576"/>
                  </a:lnTo>
                  <a:lnTo>
                    <a:pt x="974102" y="1631238"/>
                  </a:lnTo>
                  <a:lnTo>
                    <a:pt x="1121295" y="1438198"/>
                  </a:lnTo>
                  <a:lnTo>
                    <a:pt x="1210322" y="1647063"/>
                  </a:lnTo>
                  <a:lnTo>
                    <a:pt x="1299222" y="1438198"/>
                  </a:lnTo>
                  <a:lnTo>
                    <a:pt x="1446415" y="1631238"/>
                  </a:lnTo>
                  <a:lnTo>
                    <a:pt x="1473720" y="1414576"/>
                  </a:lnTo>
                  <a:lnTo>
                    <a:pt x="1673364" y="1584375"/>
                  </a:lnTo>
                  <a:lnTo>
                    <a:pt x="1638185" y="1368247"/>
                  </a:lnTo>
                  <a:lnTo>
                    <a:pt x="1882660" y="1508264"/>
                  </a:lnTo>
                  <a:lnTo>
                    <a:pt x="1786140" y="1300975"/>
                  </a:lnTo>
                  <a:lnTo>
                    <a:pt x="2066048" y="1405851"/>
                  </a:lnTo>
                  <a:lnTo>
                    <a:pt x="1911870" y="1215351"/>
                  </a:lnTo>
                  <a:lnTo>
                    <a:pt x="2216543" y="1281061"/>
                  </a:lnTo>
                  <a:lnTo>
                    <a:pt x="2010803" y="1114691"/>
                  </a:lnTo>
                  <a:lnTo>
                    <a:pt x="2328430" y="1138669"/>
                  </a:lnTo>
                  <a:lnTo>
                    <a:pt x="2078875" y="1002817"/>
                  </a:lnTo>
                  <a:lnTo>
                    <a:pt x="2397264" y="984186"/>
                  </a:lnTo>
                  <a:lnTo>
                    <a:pt x="2113546" y="884072"/>
                  </a:lnTo>
                  <a:lnTo>
                    <a:pt x="2420505" y="823531"/>
                  </a:lnTo>
                  <a:lnTo>
                    <a:pt x="2113546" y="762990"/>
                  </a:lnTo>
                  <a:lnTo>
                    <a:pt x="2397264" y="662863"/>
                  </a:lnTo>
                  <a:lnTo>
                    <a:pt x="2078875" y="644232"/>
                  </a:lnTo>
                  <a:lnTo>
                    <a:pt x="2328430" y="508381"/>
                  </a:lnTo>
                  <a:lnTo>
                    <a:pt x="2010803" y="532384"/>
                  </a:lnTo>
                  <a:lnTo>
                    <a:pt x="2216543" y="366014"/>
                  </a:lnTo>
                  <a:lnTo>
                    <a:pt x="1911870" y="431673"/>
                  </a:lnTo>
                  <a:lnTo>
                    <a:pt x="2066048" y="241173"/>
                  </a:lnTo>
                  <a:lnTo>
                    <a:pt x="1786140" y="346075"/>
                  </a:lnTo>
                  <a:lnTo>
                    <a:pt x="1882660" y="138811"/>
                  </a:lnTo>
                  <a:lnTo>
                    <a:pt x="1638185" y="278765"/>
                  </a:lnTo>
                  <a:lnTo>
                    <a:pt x="1673364" y="62738"/>
                  </a:lnTo>
                  <a:lnTo>
                    <a:pt x="1473720" y="232537"/>
                  </a:lnTo>
                  <a:lnTo>
                    <a:pt x="1446415" y="15875"/>
                  </a:lnTo>
                  <a:lnTo>
                    <a:pt x="1299222" y="208915"/>
                  </a:lnTo>
                  <a:lnTo>
                    <a:pt x="1210322" y="0"/>
                  </a:lnTo>
                  <a:close/>
                </a:path>
              </a:pathLst>
            </a:custGeom>
            <a:solidFill>
              <a:srgbClr val="DDD9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69328" y="5358256"/>
              <a:ext cx="2420620" cy="1647189"/>
            </a:xfrm>
            <a:custGeom>
              <a:avLst/>
              <a:gdLst/>
              <a:ahLst/>
              <a:cxnLst/>
              <a:rect l="l" t="t" r="r" b="b"/>
              <a:pathLst>
                <a:path w="2420620" h="1647190">
                  <a:moveTo>
                    <a:pt x="0" y="823531"/>
                  </a:moveTo>
                  <a:lnTo>
                    <a:pt x="306946" y="762990"/>
                  </a:lnTo>
                  <a:lnTo>
                    <a:pt x="23253" y="662863"/>
                  </a:lnTo>
                  <a:lnTo>
                    <a:pt x="341655" y="644232"/>
                  </a:lnTo>
                  <a:lnTo>
                    <a:pt x="92125" y="508381"/>
                  </a:lnTo>
                  <a:lnTo>
                    <a:pt x="409752" y="532384"/>
                  </a:lnTo>
                  <a:lnTo>
                    <a:pt x="203974" y="366014"/>
                  </a:lnTo>
                  <a:lnTo>
                    <a:pt x="508609" y="431673"/>
                  </a:lnTo>
                  <a:lnTo>
                    <a:pt x="354482" y="241173"/>
                  </a:lnTo>
                  <a:lnTo>
                    <a:pt x="634441" y="346075"/>
                  </a:lnTo>
                  <a:lnTo>
                    <a:pt x="537883" y="138811"/>
                  </a:lnTo>
                  <a:lnTo>
                    <a:pt x="782332" y="278765"/>
                  </a:lnTo>
                  <a:lnTo>
                    <a:pt x="747153" y="62738"/>
                  </a:lnTo>
                  <a:lnTo>
                    <a:pt x="946797" y="232537"/>
                  </a:lnTo>
                  <a:lnTo>
                    <a:pt x="974102" y="15875"/>
                  </a:lnTo>
                  <a:lnTo>
                    <a:pt x="1121295" y="208915"/>
                  </a:lnTo>
                  <a:lnTo>
                    <a:pt x="1210322" y="0"/>
                  </a:lnTo>
                  <a:lnTo>
                    <a:pt x="1299222" y="208915"/>
                  </a:lnTo>
                  <a:lnTo>
                    <a:pt x="1446415" y="15875"/>
                  </a:lnTo>
                  <a:lnTo>
                    <a:pt x="1473720" y="232537"/>
                  </a:lnTo>
                  <a:lnTo>
                    <a:pt x="1673364" y="62738"/>
                  </a:lnTo>
                  <a:lnTo>
                    <a:pt x="1638185" y="278765"/>
                  </a:lnTo>
                  <a:lnTo>
                    <a:pt x="1882660" y="138811"/>
                  </a:lnTo>
                  <a:lnTo>
                    <a:pt x="1786140" y="346075"/>
                  </a:lnTo>
                  <a:lnTo>
                    <a:pt x="2066048" y="241173"/>
                  </a:lnTo>
                  <a:lnTo>
                    <a:pt x="1911870" y="431673"/>
                  </a:lnTo>
                  <a:lnTo>
                    <a:pt x="2216543" y="366014"/>
                  </a:lnTo>
                  <a:lnTo>
                    <a:pt x="2010803" y="532384"/>
                  </a:lnTo>
                  <a:lnTo>
                    <a:pt x="2328430" y="508381"/>
                  </a:lnTo>
                  <a:lnTo>
                    <a:pt x="2078875" y="644232"/>
                  </a:lnTo>
                  <a:lnTo>
                    <a:pt x="2397264" y="662863"/>
                  </a:lnTo>
                  <a:lnTo>
                    <a:pt x="2113546" y="762990"/>
                  </a:lnTo>
                  <a:lnTo>
                    <a:pt x="2420505" y="823531"/>
                  </a:lnTo>
                  <a:lnTo>
                    <a:pt x="2113546" y="884072"/>
                  </a:lnTo>
                  <a:lnTo>
                    <a:pt x="2397264" y="984186"/>
                  </a:lnTo>
                  <a:lnTo>
                    <a:pt x="2078875" y="1002817"/>
                  </a:lnTo>
                  <a:lnTo>
                    <a:pt x="2328430" y="1138669"/>
                  </a:lnTo>
                  <a:lnTo>
                    <a:pt x="2010803" y="1114691"/>
                  </a:lnTo>
                  <a:lnTo>
                    <a:pt x="2216543" y="1281061"/>
                  </a:lnTo>
                  <a:lnTo>
                    <a:pt x="1911870" y="1215351"/>
                  </a:lnTo>
                  <a:lnTo>
                    <a:pt x="2066048" y="1405851"/>
                  </a:lnTo>
                  <a:lnTo>
                    <a:pt x="1786140" y="1300975"/>
                  </a:lnTo>
                  <a:lnTo>
                    <a:pt x="1882660" y="1508264"/>
                  </a:lnTo>
                  <a:lnTo>
                    <a:pt x="1638185" y="1368247"/>
                  </a:lnTo>
                  <a:lnTo>
                    <a:pt x="1673364" y="1584375"/>
                  </a:lnTo>
                  <a:lnTo>
                    <a:pt x="1473720" y="1414576"/>
                  </a:lnTo>
                  <a:lnTo>
                    <a:pt x="1446415" y="1631238"/>
                  </a:lnTo>
                  <a:lnTo>
                    <a:pt x="1299222" y="1438198"/>
                  </a:lnTo>
                  <a:lnTo>
                    <a:pt x="1210322" y="1647063"/>
                  </a:lnTo>
                  <a:lnTo>
                    <a:pt x="1121295" y="1438198"/>
                  </a:lnTo>
                  <a:lnTo>
                    <a:pt x="974102" y="1631238"/>
                  </a:lnTo>
                  <a:lnTo>
                    <a:pt x="946797" y="1414576"/>
                  </a:lnTo>
                  <a:lnTo>
                    <a:pt x="747153" y="1584375"/>
                  </a:lnTo>
                  <a:lnTo>
                    <a:pt x="782332" y="1368247"/>
                  </a:lnTo>
                  <a:lnTo>
                    <a:pt x="537883" y="1508264"/>
                  </a:lnTo>
                  <a:lnTo>
                    <a:pt x="634441" y="1300975"/>
                  </a:lnTo>
                  <a:lnTo>
                    <a:pt x="354482" y="1405851"/>
                  </a:lnTo>
                  <a:lnTo>
                    <a:pt x="508609" y="1215351"/>
                  </a:lnTo>
                  <a:lnTo>
                    <a:pt x="203974" y="1281061"/>
                  </a:lnTo>
                  <a:lnTo>
                    <a:pt x="409752" y="1114691"/>
                  </a:lnTo>
                  <a:lnTo>
                    <a:pt x="92125" y="1138669"/>
                  </a:lnTo>
                  <a:lnTo>
                    <a:pt x="341655" y="1002817"/>
                  </a:lnTo>
                  <a:lnTo>
                    <a:pt x="23253" y="984186"/>
                  </a:lnTo>
                  <a:lnTo>
                    <a:pt x="306946" y="884072"/>
                  </a:lnTo>
                  <a:lnTo>
                    <a:pt x="0" y="823531"/>
                  </a:lnTo>
                  <a:close/>
                </a:path>
              </a:pathLst>
            </a:custGeom>
            <a:ln w="9525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1701800" y="5985764"/>
            <a:ext cx="15494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latin typeface="Calibri"/>
                <a:cs typeface="Calibri"/>
              </a:rPr>
              <a:t>?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4572" y="1892807"/>
            <a:ext cx="2554605" cy="1818639"/>
            <a:chOff x="4572" y="1892807"/>
            <a:chExt cx="2554605" cy="1818639"/>
          </a:xfrm>
        </p:grpSpPr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572" y="1892807"/>
              <a:ext cx="2554224" cy="181813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9683" y="2435351"/>
              <a:ext cx="1566672" cy="667512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71067" y="1927224"/>
              <a:ext cx="2420620" cy="1708150"/>
            </a:xfrm>
            <a:custGeom>
              <a:avLst/>
              <a:gdLst/>
              <a:ahLst/>
              <a:cxnLst/>
              <a:rect l="l" t="t" r="r" b="b"/>
              <a:pathLst>
                <a:path w="2420620" h="1708150">
                  <a:moveTo>
                    <a:pt x="1210235" y="0"/>
                  </a:moveTo>
                  <a:lnTo>
                    <a:pt x="1121296" y="216662"/>
                  </a:lnTo>
                  <a:lnTo>
                    <a:pt x="974154" y="16383"/>
                  </a:lnTo>
                  <a:lnTo>
                    <a:pt x="946773" y="241173"/>
                  </a:lnTo>
                  <a:lnTo>
                    <a:pt x="747116" y="65024"/>
                  </a:lnTo>
                  <a:lnTo>
                    <a:pt x="782372" y="289178"/>
                  </a:lnTo>
                  <a:lnTo>
                    <a:pt x="537884" y="144018"/>
                  </a:lnTo>
                  <a:lnTo>
                    <a:pt x="634429" y="358901"/>
                  </a:lnTo>
                  <a:lnTo>
                    <a:pt x="354483" y="250189"/>
                  </a:lnTo>
                  <a:lnTo>
                    <a:pt x="508610" y="447675"/>
                  </a:lnTo>
                  <a:lnTo>
                    <a:pt x="203963" y="379602"/>
                  </a:lnTo>
                  <a:lnTo>
                    <a:pt x="409754" y="552069"/>
                  </a:lnTo>
                  <a:lnTo>
                    <a:pt x="92127" y="527176"/>
                  </a:lnTo>
                  <a:lnTo>
                    <a:pt x="341656" y="668147"/>
                  </a:lnTo>
                  <a:lnTo>
                    <a:pt x="23248" y="687451"/>
                  </a:lnTo>
                  <a:lnTo>
                    <a:pt x="306947" y="791210"/>
                  </a:lnTo>
                  <a:lnTo>
                    <a:pt x="0" y="854075"/>
                  </a:lnTo>
                  <a:lnTo>
                    <a:pt x="306947" y="916813"/>
                  </a:lnTo>
                  <a:lnTo>
                    <a:pt x="23248" y="1020699"/>
                  </a:lnTo>
                  <a:lnTo>
                    <a:pt x="341656" y="1040002"/>
                  </a:lnTo>
                  <a:lnTo>
                    <a:pt x="92127" y="1180846"/>
                  </a:lnTo>
                  <a:lnTo>
                    <a:pt x="409754" y="1155953"/>
                  </a:lnTo>
                  <a:lnTo>
                    <a:pt x="203963" y="1328547"/>
                  </a:lnTo>
                  <a:lnTo>
                    <a:pt x="508610" y="1260348"/>
                  </a:lnTo>
                  <a:lnTo>
                    <a:pt x="354483" y="1457960"/>
                  </a:lnTo>
                  <a:lnTo>
                    <a:pt x="634429" y="1349121"/>
                  </a:lnTo>
                  <a:lnTo>
                    <a:pt x="537884" y="1564132"/>
                  </a:lnTo>
                  <a:lnTo>
                    <a:pt x="782372" y="1418971"/>
                  </a:lnTo>
                  <a:lnTo>
                    <a:pt x="747116" y="1642999"/>
                  </a:lnTo>
                  <a:lnTo>
                    <a:pt x="946773" y="1466977"/>
                  </a:lnTo>
                  <a:lnTo>
                    <a:pt x="974154" y="1691639"/>
                  </a:lnTo>
                  <a:lnTo>
                    <a:pt x="1121296" y="1491488"/>
                  </a:lnTo>
                  <a:lnTo>
                    <a:pt x="1210235" y="1708023"/>
                  </a:lnTo>
                  <a:lnTo>
                    <a:pt x="1299262" y="1491488"/>
                  </a:lnTo>
                  <a:lnTo>
                    <a:pt x="1446328" y="1691639"/>
                  </a:lnTo>
                  <a:lnTo>
                    <a:pt x="1473760" y="1466977"/>
                  </a:lnTo>
                  <a:lnTo>
                    <a:pt x="1673404" y="1642999"/>
                  </a:lnTo>
                  <a:lnTo>
                    <a:pt x="1638098" y="1418971"/>
                  </a:lnTo>
                  <a:lnTo>
                    <a:pt x="1882700" y="1564132"/>
                  </a:lnTo>
                  <a:lnTo>
                    <a:pt x="1786053" y="1349121"/>
                  </a:lnTo>
                  <a:lnTo>
                    <a:pt x="2066088" y="1457960"/>
                  </a:lnTo>
                  <a:lnTo>
                    <a:pt x="1911910" y="1260348"/>
                  </a:lnTo>
                  <a:lnTo>
                    <a:pt x="2216583" y="1328547"/>
                  </a:lnTo>
                  <a:lnTo>
                    <a:pt x="2010843" y="1155953"/>
                  </a:lnTo>
                  <a:lnTo>
                    <a:pt x="2328470" y="1180846"/>
                  </a:lnTo>
                  <a:lnTo>
                    <a:pt x="2078915" y="1040002"/>
                  </a:lnTo>
                  <a:lnTo>
                    <a:pt x="2397304" y="1020699"/>
                  </a:lnTo>
                  <a:lnTo>
                    <a:pt x="2113586" y="916813"/>
                  </a:lnTo>
                  <a:lnTo>
                    <a:pt x="2420545" y="854075"/>
                  </a:lnTo>
                  <a:lnTo>
                    <a:pt x="2113586" y="791210"/>
                  </a:lnTo>
                  <a:lnTo>
                    <a:pt x="2397304" y="687451"/>
                  </a:lnTo>
                  <a:lnTo>
                    <a:pt x="2078915" y="668147"/>
                  </a:lnTo>
                  <a:lnTo>
                    <a:pt x="2328470" y="527176"/>
                  </a:lnTo>
                  <a:lnTo>
                    <a:pt x="2010843" y="552069"/>
                  </a:lnTo>
                  <a:lnTo>
                    <a:pt x="2216583" y="379602"/>
                  </a:lnTo>
                  <a:lnTo>
                    <a:pt x="1911910" y="447675"/>
                  </a:lnTo>
                  <a:lnTo>
                    <a:pt x="2066088" y="250189"/>
                  </a:lnTo>
                  <a:lnTo>
                    <a:pt x="1786053" y="358901"/>
                  </a:lnTo>
                  <a:lnTo>
                    <a:pt x="1882700" y="144018"/>
                  </a:lnTo>
                  <a:lnTo>
                    <a:pt x="1638098" y="289178"/>
                  </a:lnTo>
                  <a:lnTo>
                    <a:pt x="1673404" y="65024"/>
                  </a:lnTo>
                  <a:lnTo>
                    <a:pt x="1473760" y="241173"/>
                  </a:lnTo>
                  <a:lnTo>
                    <a:pt x="1446328" y="16383"/>
                  </a:lnTo>
                  <a:lnTo>
                    <a:pt x="1299262" y="216662"/>
                  </a:lnTo>
                  <a:lnTo>
                    <a:pt x="1210235" y="0"/>
                  </a:lnTo>
                  <a:close/>
                </a:path>
              </a:pathLst>
            </a:custGeom>
            <a:solidFill>
              <a:srgbClr val="DDD9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1067" y="1927224"/>
              <a:ext cx="2420620" cy="1708150"/>
            </a:xfrm>
            <a:custGeom>
              <a:avLst/>
              <a:gdLst/>
              <a:ahLst/>
              <a:cxnLst/>
              <a:rect l="l" t="t" r="r" b="b"/>
              <a:pathLst>
                <a:path w="2420620" h="1708150">
                  <a:moveTo>
                    <a:pt x="0" y="854075"/>
                  </a:moveTo>
                  <a:lnTo>
                    <a:pt x="306947" y="791210"/>
                  </a:lnTo>
                  <a:lnTo>
                    <a:pt x="23248" y="687451"/>
                  </a:lnTo>
                  <a:lnTo>
                    <a:pt x="341656" y="668147"/>
                  </a:lnTo>
                  <a:lnTo>
                    <a:pt x="92127" y="527176"/>
                  </a:lnTo>
                  <a:lnTo>
                    <a:pt x="409754" y="552069"/>
                  </a:lnTo>
                  <a:lnTo>
                    <a:pt x="203963" y="379602"/>
                  </a:lnTo>
                  <a:lnTo>
                    <a:pt x="508610" y="447675"/>
                  </a:lnTo>
                  <a:lnTo>
                    <a:pt x="354483" y="250189"/>
                  </a:lnTo>
                  <a:lnTo>
                    <a:pt x="634429" y="358901"/>
                  </a:lnTo>
                  <a:lnTo>
                    <a:pt x="537884" y="144018"/>
                  </a:lnTo>
                  <a:lnTo>
                    <a:pt x="782372" y="289178"/>
                  </a:lnTo>
                  <a:lnTo>
                    <a:pt x="747116" y="65024"/>
                  </a:lnTo>
                  <a:lnTo>
                    <a:pt x="946773" y="241173"/>
                  </a:lnTo>
                  <a:lnTo>
                    <a:pt x="974154" y="16383"/>
                  </a:lnTo>
                  <a:lnTo>
                    <a:pt x="1121296" y="216662"/>
                  </a:lnTo>
                  <a:lnTo>
                    <a:pt x="1210235" y="0"/>
                  </a:lnTo>
                  <a:lnTo>
                    <a:pt x="1299262" y="216662"/>
                  </a:lnTo>
                  <a:lnTo>
                    <a:pt x="1446328" y="16383"/>
                  </a:lnTo>
                  <a:lnTo>
                    <a:pt x="1473760" y="241173"/>
                  </a:lnTo>
                  <a:lnTo>
                    <a:pt x="1673404" y="65024"/>
                  </a:lnTo>
                  <a:lnTo>
                    <a:pt x="1638098" y="289178"/>
                  </a:lnTo>
                  <a:lnTo>
                    <a:pt x="1882700" y="144018"/>
                  </a:lnTo>
                  <a:lnTo>
                    <a:pt x="1786053" y="358901"/>
                  </a:lnTo>
                  <a:lnTo>
                    <a:pt x="2066088" y="250189"/>
                  </a:lnTo>
                  <a:lnTo>
                    <a:pt x="1911910" y="447675"/>
                  </a:lnTo>
                  <a:lnTo>
                    <a:pt x="2216583" y="379602"/>
                  </a:lnTo>
                  <a:lnTo>
                    <a:pt x="2010843" y="552069"/>
                  </a:lnTo>
                  <a:lnTo>
                    <a:pt x="2328470" y="527176"/>
                  </a:lnTo>
                  <a:lnTo>
                    <a:pt x="2078915" y="668147"/>
                  </a:lnTo>
                  <a:lnTo>
                    <a:pt x="2397304" y="687451"/>
                  </a:lnTo>
                  <a:lnTo>
                    <a:pt x="2113586" y="791210"/>
                  </a:lnTo>
                  <a:lnTo>
                    <a:pt x="2420545" y="854075"/>
                  </a:lnTo>
                  <a:lnTo>
                    <a:pt x="2113586" y="916813"/>
                  </a:lnTo>
                  <a:lnTo>
                    <a:pt x="2397304" y="1020699"/>
                  </a:lnTo>
                  <a:lnTo>
                    <a:pt x="2078915" y="1040002"/>
                  </a:lnTo>
                  <a:lnTo>
                    <a:pt x="2328470" y="1180846"/>
                  </a:lnTo>
                  <a:lnTo>
                    <a:pt x="2010843" y="1155953"/>
                  </a:lnTo>
                  <a:lnTo>
                    <a:pt x="2216583" y="1328547"/>
                  </a:lnTo>
                  <a:lnTo>
                    <a:pt x="1911910" y="1260348"/>
                  </a:lnTo>
                  <a:lnTo>
                    <a:pt x="2066088" y="1457960"/>
                  </a:lnTo>
                  <a:lnTo>
                    <a:pt x="1786053" y="1349121"/>
                  </a:lnTo>
                  <a:lnTo>
                    <a:pt x="1882700" y="1564132"/>
                  </a:lnTo>
                  <a:lnTo>
                    <a:pt x="1638098" y="1418971"/>
                  </a:lnTo>
                  <a:lnTo>
                    <a:pt x="1673404" y="1642999"/>
                  </a:lnTo>
                  <a:lnTo>
                    <a:pt x="1473760" y="1466977"/>
                  </a:lnTo>
                  <a:lnTo>
                    <a:pt x="1446328" y="1691639"/>
                  </a:lnTo>
                  <a:lnTo>
                    <a:pt x="1299262" y="1491488"/>
                  </a:lnTo>
                  <a:lnTo>
                    <a:pt x="1210235" y="1708023"/>
                  </a:lnTo>
                  <a:lnTo>
                    <a:pt x="1121296" y="1491488"/>
                  </a:lnTo>
                  <a:lnTo>
                    <a:pt x="974154" y="1691639"/>
                  </a:lnTo>
                  <a:lnTo>
                    <a:pt x="946773" y="1466977"/>
                  </a:lnTo>
                  <a:lnTo>
                    <a:pt x="747116" y="1642999"/>
                  </a:lnTo>
                  <a:lnTo>
                    <a:pt x="782372" y="1418971"/>
                  </a:lnTo>
                  <a:lnTo>
                    <a:pt x="537884" y="1564132"/>
                  </a:lnTo>
                  <a:lnTo>
                    <a:pt x="634429" y="1349121"/>
                  </a:lnTo>
                  <a:lnTo>
                    <a:pt x="354483" y="1457960"/>
                  </a:lnTo>
                  <a:lnTo>
                    <a:pt x="508610" y="1260348"/>
                  </a:lnTo>
                  <a:lnTo>
                    <a:pt x="203963" y="1328547"/>
                  </a:lnTo>
                  <a:lnTo>
                    <a:pt x="409754" y="1155953"/>
                  </a:lnTo>
                  <a:lnTo>
                    <a:pt x="92127" y="1180846"/>
                  </a:lnTo>
                  <a:lnTo>
                    <a:pt x="341656" y="1040002"/>
                  </a:lnTo>
                  <a:lnTo>
                    <a:pt x="23248" y="1020699"/>
                  </a:lnTo>
                  <a:lnTo>
                    <a:pt x="306947" y="916813"/>
                  </a:lnTo>
                  <a:lnTo>
                    <a:pt x="0" y="854075"/>
                  </a:lnTo>
                  <a:close/>
                </a:path>
              </a:pathLst>
            </a:custGeom>
            <a:ln w="9525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679195" y="2496438"/>
            <a:ext cx="1205230" cy="5441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0480" marR="5080" indent="-18415">
              <a:lnSpc>
                <a:spcPct val="100000"/>
              </a:lnSpc>
              <a:spcBef>
                <a:spcPts val="105"/>
              </a:spcBef>
            </a:pPr>
            <a:r>
              <a:rPr sz="1700" spc="-125" dirty="0">
                <a:latin typeface="Calibri"/>
                <a:cs typeface="Calibri"/>
              </a:rPr>
              <a:t>Г</a:t>
            </a:r>
            <a:r>
              <a:rPr sz="1700" dirty="0">
                <a:latin typeface="Calibri"/>
                <a:cs typeface="Calibri"/>
              </a:rPr>
              <a:t>ражданс</a:t>
            </a:r>
            <a:r>
              <a:rPr sz="1700" spc="-25" dirty="0">
                <a:latin typeface="Calibri"/>
                <a:cs typeface="Calibri"/>
              </a:rPr>
              <a:t>к</a:t>
            </a:r>
            <a:r>
              <a:rPr sz="1700" dirty="0">
                <a:latin typeface="Calibri"/>
                <a:cs typeface="Calibri"/>
              </a:rPr>
              <a:t>ая  </a:t>
            </a:r>
            <a:r>
              <a:rPr sz="1700" spc="-5" dirty="0">
                <a:latin typeface="Calibri"/>
                <a:cs typeface="Calibri"/>
              </a:rPr>
              <a:t>грамотность</a:t>
            </a:r>
            <a:endParaRPr sz="1700">
              <a:latin typeface="Calibri"/>
              <a:cs typeface="Calibri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9095231" y="1799844"/>
            <a:ext cx="2554605" cy="1819910"/>
            <a:chOff x="9095231" y="1799844"/>
            <a:chExt cx="2554605" cy="1819910"/>
          </a:xfrm>
        </p:grpSpPr>
        <p:pic>
          <p:nvPicPr>
            <p:cNvPr id="35" name="object 3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095231" y="1799844"/>
              <a:ext cx="2554224" cy="1819655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628631" y="2214372"/>
              <a:ext cx="1487424" cy="926591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9161906" y="1835658"/>
              <a:ext cx="2420620" cy="1708150"/>
            </a:xfrm>
            <a:custGeom>
              <a:avLst/>
              <a:gdLst/>
              <a:ahLst/>
              <a:cxnLst/>
              <a:rect l="l" t="t" r="r" b="b"/>
              <a:pathLst>
                <a:path w="2420620" h="1708150">
                  <a:moveTo>
                    <a:pt x="1210310" y="0"/>
                  </a:moveTo>
                  <a:lnTo>
                    <a:pt x="1121410" y="216535"/>
                  </a:lnTo>
                  <a:lnTo>
                    <a:pt x="974217" y="16382"/>
                  </a:lnTo>
                  <a:lnTo>
                    <a:pt x="946785" y="241045"/>
                  </a:lnTo>
                  <a:lnTo>
                    <a:pt x="747141" y="64896"/>
                  </a:lnTo>
                  <a:lnTo>
                    <a:pt x="782447" y="289051"/>
                  </a:lnTo>
                  <a:lnTo>
                    <a:pt x="537972" y="143890"/>
                  </a:lnTo>
                  <a:lnTo>
                    <a:pt x="634492" y="358775"/>
                  </a:lnTo>
                  <a:lnTo>
                    <a:pt x="354584" y="250062"/>
                  </a:lnTo>
                  <a:lnTo>
                    <a:pt x="508635" y="447675"/>
                  </a:lnTo>
                  <a:lnTo>
                    <a:pt x="203962" y="379475"/>
                  </a:lnTo>
                  <a:lnTo>
                    <a:pt x="409828" y="552068"/>
                  </a:lnTo>
                  <a:lnTo>
                    <a:pt x="92201" y="527176"/>
                  </a:lnTo>
                  <a:lnTo>
                    <a:pt x="341757" y="668019"/>
                  </a:lnTo>
                  <a:lnTo>
                    <a:pt x="23241" y="687324"/>
                  </a:lnTo>
                  <a:lnTo>
                    <a:pt x="306959" y="791210"/>
                  </a:lnTo>
                  <a:lnTo>
                    <a:pt x="0" y="853948"/>
                  </a:lnTo>
                  <a:lnTo>
                    <a:pt x="306959" y="916686"/>
                  </a:lnTo>
                  <a:lnTo>
                    <a:pt x="23241" y="1020571"/>
                  </a:lnTo>
                  <a:lnTo>
                    <a:pt x="341757" y="1039876"/>
                  </a:lnTo>
                  <a:lnTo>
                    <a:pt x="92201" y="1180718"/>
                  </a:lnTo>
                  <a:lnTo>
                    <a:pt x="409828" y="1155827"/>
                  </a:lnTo>
                  <a:lnTo>
                    <a:pt x="203962" y="1328419"/>
                  </a:lnTo>
                  <a:lnTo>
                    <a:pt x="508635" y="1260220"/>
                  </a:lnTo>
                  <a:lnTo>
                    <a:pt x="354584" y="1457832"/>
                  </a:lnTo>
                  <a:lnTo>
                    <a:pt x="634492" y="1349120"/>
                  </a:lnTo>
                  <a:lnTo>
                    <a:pt x="537972" y="1564004"/>
                  </a:lnTo>
                  <a:lnTo>
                    <a:pt x="782447" y="1418843"/>
                  </a:lnTo>
                  <a:lnTo>
                    <a:pt x="747141" y="1642999"/>
                  </a:lnTo>
                  <a:lnTo>
                    <a:pt x="946785" y="1466850"/>
                  </a:lnTo>
                  <a:lnTo>
                    <a:pt x="974217" y="1691513"/>
                  </a:lnTo>
                  <a:lnTo>
                    <a:pt x="1121410" y="1491361"/>
                  </a:lnTo>
                  <a:lnTo>
                    <a:pt x="1210310" y="1707895"/>
                  </a:lnTo>
                  <a:lnTo>
                    <a:pt x="1299337" y="1491361"/>
                  </a:lnTo>
                  <a:lnTo>
                    <a:pt x="1446402" y="1691513"/>
                  </a:lnTo>
                  <a:lnTo>
                    <a:pt x="1473835" y="1466850"/>
                  </a:lnTo>
                  <a:lnTo>
                    <a:pt x="1673478" y="1642999"/>
                  </a:lnTo>
                  <a:lnTo>
                    <a:pt x="1638173" y="1418843"/>
                  </a:lnTo>
                  <a:lnTo>
                    <a:pt x="1882648" y="1564004"/>
                  </a:lnTo>
                  <a:lnTo>
                    <a:pt x="1786127" y="1349120"/>
                  </a:lnTo>
                  <a:lnTo>
                    <a:pt x="2066163" y="1457832"/>
                  </a:lnTo>
                  <a:lnTo>
                    <a:pt x="1911985" y="1260220"/>
                  </a:lnTo>
                  <a:lnTo>
                    <a:pt x="2216658" y="1328419"/>
                  </a:lnTo>
                  <a:lnTo>
                    <a:pt x="2010791" y="1155827"/>
                  </a:lnTo>
                  <a:lnTo>
                    <a:pt x="2328418" y="1180718"/>
                  </a:lnTo>
                  <a:lnTo>
                    <a:pt x="2078990" y="1039876"/>
                  </a:lnTo>
                  <a:lnTo>
                    <a:pt x="2397379" y="1020571"/>
                  </a:lnTo>
                  <a:lnTo>
                    <a:pt x="2113661" y="916686"/>
                  </a:lnTo>
                  <a:lnTo>
                    <a:pt x="2420620" y="853948"/>
                  </a:lnTo>
                  <a:lnTo>
                    <a:pt x="2113661" y="791210"/>
                  </a:lnTo>
                  <a:lnTo>
                    <a:pt x="2397379" y="687324"/>
                  </a:lnTo>
                  <a:lnTo>
                    <a:pt x="2078990" y="668019"/>
                  </a:lnTo>
                  <a:lnTo>
                    <a:pt x="2328418" y="527176"/>
                  </a:lnTo>
                  <a:lnTo>
                    <a:pt x="2010791" y="552068"/>
                  </a:lnTo>
                  <a:lnTo>
                    <a:pt x="2216658" y="379475"/>
                  </a:lnTo>
                  <a:lnTo>
                    <a:pt x="1911985" y="447675"/>
                  </a:lnTo>
                  <a:lnTo>
                    <a:pt x="2066163" y="250062"/>
                  </a:lnTo>
                  <a:lnTo>
                    <a:pt x="1786127" y="358775"/>
                  </a:lnTo>
                  <a:lnTo>
                    <a:pt x="1882648" y="143890"/>
                  </a:lnTo>
                  <a:lnTo>
                    <a:pt x="1638173" y="289051"/>
                  </a:lnTo>
                  <a:lnTo>
                    <a:pt x="1673478" y="64896"/>
                  </a:lnTo>
                  <a:lnTo>
                    <a:pt x="1473835" y="241045"/>
                  </a:lnTo>
                  <a:lnTo>
                    <a:pt x="1446402" y="16382"/>
                  </a:lnTo>
                  <a:lnTo>
                    <a:pt x="1299337" y="216535"/>
                  </a:lnTo>
                  <a:lnTo>
                    <a:pt x="1210310" y="0"/>
                  </a:lnTo>
                  <a:close/>
                </a:path>
              </a:pathLst>
            </a:custGeom>
            <a:solidFill>
              <a:srgbClr val="DDD9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9161906" y="1835658"/>
              <a:ext cx="2420620" cy="1708150"/>
            </a:xfrm>
            <a:custGeom>
              <a:avLst/>
              <a:gdLst/>
              <a:ahLst/>
              <a:cxnLst/>
              <a:rect l="l" t="t" r="r" b="b"/>
              <a:pathLst>
                <a:path w="2420620" h="1708150">
                  <a:moveTo>
                    <a:pt x="0" y="853948"/>
                  </a:moveTo>
                  <a:lnTo>
                    <a:pt x="306959" y="791210"/>
                  </a:lnTo>
                  <a:lnTo>
                    <a:pt x="23241" y="687324"/>
                  </a:lnTo>
                  <a:lnTo>
                    <a:pt x="341757" y="668019"/>
                  </a:lnTo>
                  <a:lnTo>
                    <a:pt x="92201" y="527176"/>
                  </a:lnTo>
                  <a:lnTo>
                    <a:pt x="409828" y="552068"/>
                  </a:lnTo>
                  <a:lnTo>
                    <a:pt x="203962" y="379475"/>
                  </a:lnTo>
                  <a:lnTo>
                    <a:pt x="508635" y="447675"/>
                  </a:lnTo>
                  <a:lnTo>
                    <a:pt x="354584" y="250062"/>
                  </a:lnTo>
                  <a:lnTo>
                    <a:pt x="634492" y="358775"/>
                  </a:lnTo>
                  <a:lnTo>
                    <a:pt x="537972" y="143890"/>
                  </a:lnTo>
                  <a:lnTo>
                    <a:pt x="782447" y="289051"/>
                  </a:lnTo>
                  <a:lnTo>
                    <a:pt x="747141" y="64896"/>
                  </a:lnTo>
                  <a:lnTo>
                    <a:pt x="946785" y="241045"/>
                  </a:lnTo>
                  <a:lnTo>
                    <a:pt x="974217" y="16382"/>
                  </a:lnTo>
                  <a:lnTo>
                    <a:pt x="1121410" y="216535"/>
                  </a:lnTo>
                  <a:lnTo>
                    <a:pt x="1210310" y="0"/>
                  </a:lnTo>
                  <a:lnTo>
                    <a:pt x="1299337" y="216535"/>
                  </a:lnTo>
                  <a:lnTo>
                    <a:pt x="1446402" y="16382"/>
                  </a:lnTo>
                  <a:lnTo>
                    <a:pt x="1473835" y="241045"/>
                  </a:lnTo>
                  <a:lnTo>
                    <a:pt x="1673478" y="64896"/>
                  </a:lnTo>
                  <a:lnTo>
                    <a:pt x="1638173" y="289051"/>
                  </a:lnTo>
                  <a:lnTo>
                    <a:pt x="1882648" y="143890"/>
                  </a:lnTo>
                  <a:lnTo>
                    <a:pt x="1786127" y="358775"/>
                  </a:lnTo>
                  <a:lnTo>
                    <a:pt x="2066163" y="250062"/>
                  </a:lnTo>
                  <a:lnTo>
                    <a:pt x="1911985" y="447675"/>
                  </a:lnTo>
                  <a:lnTo>
                    <a:pt x="2216658" y="379475"/>
                  </a:lnTo>
                  <a:lnTo>
                    <a:pt x="2010791" y="552068"/>
                  </a:lnTo>
                  <a:lnTo>
                    <a:pt x="2328418" y="527176"/>
                  </a:lnTo>
                  <a:lnTo>
                    <a:pt x="2078990" y="668019"/>
                  </a:lnTo>
                  <a:lnTo>
                    <a:pt x="2397379" y="687324"/>
                  </a:lnTo>
                  <a:lnTo>
                    <a:pt x="2113661" y="791210"/>
                  </a:lnTo>
                  <a:lnTo>
                    <a:pt x="2420620" y="853948"/>
                  </a:lnTo>
                  <a:lnTo>
                    <a:pt x="2113661" y="916686"/>
                  </a:lnTo>
                  <a:lnTo>
                    <a:pt x="2397379" y="1020571"/>
                  </a:lnTo>
                  <a:lnTo>
                    <a:pt x="2078990" y="1039876"/>
                  </a:lnTo>
                  <a:lnTo>
                    <a:pt x="2328418" y="1180718"/>
                  </a:lnTo>
                  <a:lnTo>
                    <a:pt x="2010791" y="1155827"/>
                  </a:lnTo>
                  <a:lnTo>
                    <a:pt x="2216658" y="1328419"/>
                  </a:lnTo>
                  <a:lnTo>
                    <a:pt x="1911985" y="1260220"/>
                  </a:lnTo>
                  <a:lnTo>
                    <a:pt x="2066163" y="1457832"/>
                  </a:lnTo>
                  <a:lnTo>
                    <a:pt x="1786127" y="1349120"/>
                  </a:lnTo>
                  <a:lnTo>
                    <a:pt x="1882648" y="1564004"/>
                  </a:lnTo>
                  <a:lnTo>
                    <a:pt x="1638173" y="1418843"/>
                  </a:lnTo>
                  <a:lnTo>
                    <a:pt x="1673478" y="1642999"/>
                  </a:lnTo>
                  <a:lnTo>
                    <a:pt x="1473835" y="1466850"/>
                  </a:lnTo>
                  <a:lnTo>
                    <a:pt x="1446402" y="1691513"/>
                  </a:lnTo>
                  <a:lnTo>
                    <a:pt x="1299337" y="1491361"/>
                  </a:lnTo>
                  <a:lnTo>
                    <a:pt x="1210310" y="1707895"/>
                  </a:lnTo>
                  <a:lnTo>
                    <a:pt x="1121410" y="1491361"/>
                  </a:lnTo>
                  <a:lnTo>
                    <a:pt x="974217" y="1691513"/>
                  </a:lnTo>
                  <a:lnTo>
                    <a:pt x="946785" y="1466850"/>
                  </a:lnTo>
                  <a:lnTo>
                    <a:pt x="747141" y="1642999"/>
                  </a:lnTo>
                  <a:lnTo>
                    <a:pt x="782447" y="1418843"/>
                  </a:lnTo>
                  <a:lnTo>
                    <a:pt x="537972" y="1564004"/>
                  </a:lnTo>
                  <a:lnTo>
                    <a:pt x="634492" y="1349120"/>
                  </a:lnTo>
                  <a:lnTo>
                    <a:pt x="354584" y="1457832"/>
                  </a:lnTo>
                  <a:lnTo>
                    <a:pt x="508635" y="1260220"/>
                  </a:lnTo>
                  <a:lnTo>
                    <a:pt x="203962" y="1328419"/>
                  </a:lnTo>
                  <a:lnTo>
                    <a:pt x="409828" y="1155827"/>
                  </a:lnTo>
                  <a:lnTo>
                    <a:pt x="92201" y="1180718"/>
                  </a:lnTo>
                  <a:lnTo>
                    <a:pt x="341757" y="1039876"/>
                  </a:lnTo>
                  <a:lnTo>
                    <a:pt x="23241" y="1020571"/>
                  </a:lnTo>
                  <a:lnTo>
                    <a:pt x="306959" y="916686"/>
                  </a:lnTo>
                  <a:lnTo>
                    <a:pt x="0" y="853948"/>
                  </a:lnTo>
                  <a:close/>
                </a:path>
              </a:pathLst>
            </a:custGeom>
            <a:ln w="9524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9789414" y="2275077"/>
            <a:ext cx="1168400" cy="803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0500" marR="108585" indent="-7493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latin typeface="Calibri"/>
                <a:cs typeface="Calibri"/>
              </a:rPr>
              <a:t>Инфо</a:t>
            </a:r>
            <a:r>
              <a:rPr sz="1700" spc="5" dirty="0">
                <a:latin typeface="Calibri"/>
                <a:cs typeface="Calibri"/>
              </a:rPr>
              <a:t>р</a:t>
            </a:r>
            <a:r>
              <a:rPr sz="1700" spc="-5" dirty="0">
                <a:latin typeface="Calibri"/>
                <a:cs typeface="Calibri"/>
              </a:rPr>
              <a:t>м</a:t>
            </a:r>
            <a:r>
              <a:rPr sz="1700" dirty="0">
                <a:latin typeface="Calibri"/>
                <a:cs typeface="Calibri"/>
              </a:rPr>
              <a:t>а-  ционная</a:t>
            </a:r>
            <a:endParaRPr sz="1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700" spc="-5" dirty="0">
                <a:latin typeface="Calibri"/>
                <a:cs typeface="Calibri"/>
              </a:rPr>
              <a:t>грамотность</a:t>
            </a:r>
            <a:endParaRPr sz="1700">
              <a:latin typeface="Calibri"/>
              <a:cs typeface="Calibri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8490204" y="5305044"/>
            <a:ext cx="2505710" cy="1661160"/>
            <a:chOff x="8490204" y="5305044"/>
            <a:chExt cx="2505710" cy="1661160"/>
          </a:xfrm>
        </p:grpSpPr>
        <p:pic>
          <p:nvPicPr>
            <p:cNvPr id="41" name="object 4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490204" y="5305044"/>
              <a:ext cx="2505455" cy="1661160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8558911" y="5338826"/>
              <a:ext cx="2369185" cy="1552575"/>
            </a:xfrm>
            <a:custGeom>
              <a:avLst/>
              <a:gdLst/>
              <a:ahLst/>
              <a:cxnLst/>
              <a:rect l="l" t="t" r="r" b="b"/>
              <a:pathLst>
                <a:path w="2369184" h="1552575">
                  <a:moveTo>
                    <a:pt x="1184402" y="0"/>
                  </a:moveTo>
                  <a:lnTo>
                    <a:pt x="1097280" y="196850"/>
                  </a:lnTo>
                  <a:lnTo>
                    <a:pt x="953262" y="14859"/>
                  </a:lnTo>
                  <a:lnTo>
                    <a:pt x="926465" y="219075"/>
                  </a:lnTo>
                  <a:lnTo>
                    <a:pt x="731139" y="59055"/>
                  </a:lnTo>
                  <a:lnTo>
                    <a:pt x="765556" y="262763"/>
                  </a:lnTo>
                  <a:lnTo>
                    <a:pt x="526288" y="130810"/>
                  </a:lnTo>
                  <a:lnTo>
                    <a:pt x="620776" y="326136"/>
                  </a:lnTo>
                  <a:lnTo>
                    <a:pt x="346837" y="227330"/>
                  </a:lnTo>
                  <a:lnTo>
                    <a:pt x="497713" y="406908"/>
                  </a:lnTo>
                  <a:lnTo>
                    <a:pt x="199517" y="344932"/>
                  </a:lnTo>
                  <a:lnTo>
                    <a:pt x="400939" y="501777"/>
                  </a:lnTo>
                  <a:lnTo>
                    <a:pt x="90043" y="479171"/>
                  </a:lnTo>
                  <a:lnTo>
                    <a:pt x="334264" y="607187"/>
                  </a:lnTo>
                  <a:lnTo>
                    <a:pt x="22733" y="624751"/>
                  </a:lnTo>
                  <a:lnTo>
                    <a:pt x="300355" y="719112"/>
                  </a:lnTo>
                  <a:lnTo>
                    <a:pt x="0" y="776173"/>
                  </a:lnTo>
                  <a:lnTo>
                    <a:pt x="300355" y="833234"/>
                  </a:lnTo>
                  <a:lnTo>
                    <a:pt x="22733" y="927595"/>
                  </a:lnTo>
                  <a:lnTo>
                    <a:pt x="334264" y="945146"/>
                  </a:lnTo>
                  <a:lnTo>
                    <a:pt x="90043" y="1073188"/>
                  </a:lnTo>
                  <a:lnTo>
                    <a:pt x="400939" y="1050582"/>
                  </a:lnTo>
                  <a:lnTo>
                    <a:pt x="199517" y="1207376"/>
                  </a:lnTo>
                  <a:lnTo>
                    <a:pt x="497713" y="1145463"/>
                  </a:lnTo>
                  <a:lnTo>
                    <a:pt x="346837" y="1325003"/>
                  </a:lnTo>
                  <a:lnTo>
                    <a:pt x="620776" y="1226159"/>
                  </a:lnTo>
                  <a:lnTo>
                    <a:pt x="526288" y="1421523"/>
                  </a:lnTo>
                  <a:lnTo>
                    <a:pt x="765556" y="1289558"/>
                  </a:lnTo>
                  <a:lnTo>
                    <a:pt x="731139" y="1493253"/>
                  </a:lnTo>
                  <a:lnTo>
                    <a:pt x="926465" y="1333220"/>
                  </a:lnTo>
                  <a:lnTo>
                    <a:pt x="953262" y="1537423"/>
                  </a:lnTo>
                  <a:lnTo>
                    <a:pt x="1097280" y="1355483"/>
                  </a:lnTo>
                  <a:lnTo>
                    <a:pt x="1184402" y="1552333"/>
                  </a:lnTo>
                  <a:lnTo>
                    <a:pt x="1271397" y="1355483"/>
                  </a:lnTo>
                  <a:lnTo>
                    <a:pt x="1415415" y="1537423"/>
                  </a:lnTo>
                  <a:lnTo>
                    <a:pt x="1442212" y="1333220"/>
                  </a:lnTo>
                  <a:lnTo>
                    <a:pt x="1637538" y="1493253"/>
                  </a:lnTo>
                  <a:lnTo>
                    <a:pt x="1603121" y="1289558"/>
                  </a:lnTo>
                  <a:lnTo>
                    <a:pt x="1842389" y="1421523"/>
                  </a:lnTo>
                  <a:lnTo>
                    <a:pt x="1747901" y="1226159"/>
                  </a:lnTo>
                  <a:lnTo>
                    <a:pt x="2021840" y="1325003"/>
                  </a:lnTo>
                  <a:lnTo>
                    <a:pt x="1870964" y="1145463"/>
                  </a:lnTo>
                  <a:lnTo>
                    <a:pt x="2169160" y="1207376"/>
                  </a:lnTo>
                  <a:lnTo>
                    <a:pt x="1967738" y="1050582"/>
                  </a:lnTo>
                  <a:lnTo>
                    <a:pt x="2278634" y="1073188"/>
                  </a:lnTo>
                  <a:lnTo>
                    <a:pt x="2034413" y="945146"/>
                  </a:lnTo>
                  <a:lnTo>
                    <a:pt x="2345944" y="927595"/>
                  </a:lnTo>
                  <a:lnTo>
                    <a:pt x="2068322" y="833234"/>
                  </a:lnTo>
                  <a:lnTo>
                    <a:pt x="2368804" y="776173"/>
                  </a:lnTo>
                  <a:lnTo>
                    <a:pt x="2068322" y="719112"/>
                  </a:lnTo>
                  <a:lnTo>
                    <a:pt x="2345944" y="624751"/>
                  </a:lnTo>
                  <a:lnTo>
                    <a:pt x="2034413" y="607187"/>
                  </a:lnTo>
                  <a:lnTo>
                    <a:pt x="2278634" y="479171"/>
                  </a:lnTo>
                  <a:lnTo>
                    <a:pt x="1967738" y="501777"/>
                  </a:lnTo>
                  <a:lnTo>
                    <a:pt x="2169160" y="344932"/>
                  </a:lnTo>
                  <a:lnTo>
                    <a:pt x="1870964" y="406908"/>
                  </a:lnTo>
                  <a:lnTo>
                    <a:pt x="2021840" y="227330"/>
                  </a:lnTo>
                  <a:lnTo>
                    <a:pt x="1747901" y="326136"/>
                  </a:lnTo>
                  <a:lnTo>
                    <a:pt x="1842389" y="130810"/>
                  </a:lnTo>
                  <a:lnTo>
                    <a:pt x="1603121" y="262763"/>
                  </a:lnTo>
                  <a:lnTo>
                    <a:pt x="1637538" y="59055"/>
                  </a:lnTo>
                  <a:lnTo>
                    <a:pt x="1442212" y="219075"/>
                  </a:lnTo>
                  <a:lnTo>
                    <a:pt x="1415415" y="14859"/>
                  </a:lnTo>
                  <a:lnTo>
                    <a:pt x="1271397" y="196850"/>
                  </a:lnTo>
                  <a:lnTo>
                    <a:pt x="1184402" y="0"/>
                  </a:lnTo>
                  <a:close/>
                </a:path>
              </a:pathLst>
            </a:custGeom>
            <a:solidFill>
              <a:srgbClr val="DDD9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8558911" y="5338826"/>
              <a:ext cx="2369185" cy="1552575"/>
            </a:xfrm>
            <a:custGeom>
              <a:avLst/>
              <a:gdLst/>
              <a:ahLst/>
              <a:cxnLst/>
              <a:rect l="l" t="t" r="r" b="b"/>
              <a:pathLst>
                <a:path w="2369184" h="1552575">
                  <a:moveTo>
                    <a:pt x="0" y="776173"/>
                  </a:moveTo>
                  <a:lnTo>
                    <a:pt x="300355" y="719112"/>
                  </a:lnTo>
                  <a:lnTo>
                    <a:pt x="22733" y="624751"/>
                  </a:lnTo>
                  <a:lnTo>
                    <a:pt x="334264" y="607187"/>
                  </a:lnTo>
                  <a:lnTo>
                    <a:pt x="90043" y="479171"/>
                  </a:lnTo>
                  <a:lnTo>
                    <a:pt x="400939" y="501777"/>
                  </a:lnTo>
                  <a:lnTo>
                    <a:pt x="199517" y="344932"/>
                  </a:lnTo>
                  <a:lnTo>
                    <a:pt x="497713" y="406908"/>
                  </a:lnTo>
                  <a:lnTo>
                    <a:pt x="346837" y="227330"/>
                  </a:lnTo>
                  <a:lnTo>
                    <a:pt x="620776" y="326136"/>
                  </a:lnTo>
                  <a:lnTo>
                    <a:pt x="526288" y="130810"/>
                  </a:lnTo>
                  <a:lnTo>
                    <a:pt x="765556" y="262763"/>
                  </a:lnTo>
                  <a:lnTo>
                    <a:pt x="731139" y="59055"/>
                  </a:lnTo>
                  <a:lnTo>
                    <a:pt x="926465" y="219075"/>
                  </a:lnTo>
                  <a:lnTo>
                    <a:pt x="953262" y="14859"/>
                  </a:lnTo>
                  <a:lnTo>
                    <a:pt x="1097280" y="196850"/>
                  </a:lnTo>
                  <a:lnTo>
                    <a:pt x="1184402" y="0"/>
                  </a:lnTo>
                  <a:lnTo>
                    <a:pt x="1271397" y="196850"/>
                  </a:lnTo>
                  <a:lnTo>
                    <a:pt x="1415415" y="14859"/>
                  </a:lnTo>
                  <a:lnTo>
                    <a:pt x="1442212" y="219075"/>
                  </a:lnTo>
                  <a:lnTo>
                    <a:pt x="1637538" y="59055"/>
                  </a:lnTo>
                  <a:lnTo>
                    <a:pt x="1603121" y="262763"/>
                  </a:lnTo>
                  <a:lnTo>
                    <a:pt x="1842389" y="130810"/>
                  </a:lnTo>
                  <a:lnTo>
                    <a:pt x="1747901" y="326136"/>
                  </a:lnTo>
                  <a:lnTo>
                    <a:pt x="2021840" y="227330"/>
                  </a:lnTo>
                  <a:lnTo>
                    <a:pt x="1870964" y="406908"/>
                  </a:lnTo>
                  <a:lnTo>
                    <a:pt x="2169160" y="344932"/>
                  </a:lnTo>
                  <a:lnTo>
                    <a:pt x="1967738" y="501777"/>
                  </a:lnTo>
                  <a:lnTo>
                    <a:pt x="2278634" y="479171"/>
                  </a:lnTo>
                  <a:lnTo>
                    <a:pt x="2034413" y="607187"/>
                  </a:lnTo>
                  <a:lnTo>
                    <a:pt x="2345944" y="624751"/>
                  </a:lnTo>
                  <a:lnTo>
                    <a:pt x="2068322" y="719112"/>
                  </a:lnTo>
                  <a:lnTo>
                    <a:pt x="2368804" y="776173"/>
                  </a:lnTo>
                  <a:lnTo>
                    <a:pt x="2068322" y="833234"/>
                  </a:lnTo>
                  <a:lnTo>
                    <a:pt x="2345944" y="927595"/>
                  </a:lnTo>
                  <a:lnTo>
                    <a:pt x="2034413" y="945146"/>
                  </a:lnTo>
                  <a:lnTo>
                    <a:pt x="2278634" y="1073188"/>
                  </a:lnTo>
                  <a:lnTo>
                    <a:pt x="1967738" y="1050582"/>
                  </a:lnTo>
                  <a:lnTo>
                    <a:pt x="2169160" y="1207376"/>
                  </a:lnTo>
                  <a:lnTo>
                    <a:pt x="1870964" y="1145463"/>
                  </a:lnTo>
                  <a:lnTo>
                    <a:pt x="2021840" y="1325003"/>
                  </a:lnTo>
                  <a:lnTo>
                    <a:pt x="1747901" y="1226159"/>
                  </a:lnTo>
                  <a:lnTo>
                    <a:pt x="1842389" y="1421523"/>
                  </a:lnTo>
                  <a:lnTo>
                    <a:pt x="1603121" y="1289558"/>
                  </a:lnTo>
                  <a:lnTo>
                    <a:pt x="1637538" y="1493253"/>
                  </a:lnTo>
                  <a:lnTo>
                    <a:pt x="1442212" y="1333220"/>
                  </a:lnTo>
                  <a:lnTo>
                    <a:pt x="1415415" y="1537423"/>
                  </a:lnTo>
                  <a:lnTo>
                    <a:pt x="1271397" y="1355483"/>
                  </a:lnTo>
                  <a:lnTo>
                    <a:pt x="1184402" y="1552333"/>
                  </a:lnTo>
                  <a:lnTo>
                    <a:pt x="1097280" y="1355483"/>
                  </a:lnTo>
                  <a:lnTo>
                    <a:pt x="953262" y="1537423"/>
                  </a:lnTo>
                  <a:lnTo>
                    <a:pt x="926465" y="1333220"/>
                  </a:lnTo>
                  <a:lnTo>
                    <a:pt x="731139" y="1493253"/>
                  </a:lnTo>
                  <a:lnTo>
                    <a:pt x="765556" y="1289558"/>
                  </a:lnTo>
                  <a:lnTo>
                    <a:pt x="526288" y="1421523"/>
                  </a:lnTo>
                  <a:lnTo>
                    <a:pt x="620776" y="1226159"/>
                  </a:lnTo>
                  <a:lnTo>
                    <a:pt x="346837" y="1325003"/>
                  </a:lnTo>
                  <a:lnTo>
                    <a:pt x="497713" y="1145463"/>
                  </a:lnTo>
                  <a:lnTo>
                    <a:pt x="199517" y="1207376"/>
                  </a:lnTo>
                  <a:lnTo>
                    <a:pt x="400939" y="1050582"/>
                  </a:lnTo>
                  <a:lnTo>
                    <a:pt x="90043" y="1073188"/>
                  </a:lnTo>
                  <a:lnTo>
                    <a:pt x="334264" y="945146"/>
                  </a:lnTo>
                  <a:lnTo>
                    <a:pt x="22733" y="927595"/>
                  </a:lnTo>
                  <a:lnTo>
                    <a:pt x="300355" y="833234"/>
                  </a:lnTo>
                  <a:lnTo>
                    <a:pt x="0" y="776173"/>
                  </a:lnTo>
                  <a:close/>
                </a:path>
              </a:pathLst>
            </a:custGeom>
            <a:ln w="9525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9665969" y="5919012"/>
            <a:ext cx="15494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latin typeface="Calibri"/>
                <a:cs typeface="Calibri"/>
              </a:rPr>
              <a:t>?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9410700" y="3531108"/>
            <a:ext cx="2470785" cy="1582420"/>
            <a:chOff x="9410700" y="3531108"/>
            <a:chExt cx="2470785" cy="1582420"/>
          </a:xfrm>
        </p:grpSpPr>
        <p:pic>
          <p:nvPicPr>
            <p:cNvPr id="46" name="object 4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410700" y="3531108"/>
              <a:ext cx="2470404" cy="1581912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918191" y="3689604"/>
              <a:ext cx="1487424" cy="1200912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9480677" y="3564763"/>
              <a:ext cx="2362835" cy="1474470"/>
            </a:xfrm>
            <a:custGeom>
              <a:avLst/>
              <a:gdLst/>
              <a:ahLst/>
              <a:cxnLst/>
              <a:rect l="l" t="t" r="r" b="b"/>
              <a:pathLst>
                <a:path w="2362834" h="1474470">
                  <a:moveTo>
                    <a:pt x="1181227" y="0"/>
                  </a:moveTo>
                  <a:lnTo>
                    <a:pt x="1094358" y="186944"/>
                  </a:lnTo>
                  <a:lnTo>
                    <a:pt x="950722" y="14097"/>
                  </a:lnTo>
                  <a:lnTo>
                    <a:pt x="924051" y="208025"/>
                  </a:lnTo>
                  <a:lnTo>
                    <a:pt x="729106" y="56007"/>
                  </a:lnTo>
                  <a:lnTo>
                    <a:pt x="763524" y="249555"/>
                  </a:lnTo>
                  <a:lnTo>
                    <a:pt x="524891" y="124206"/>
                  </a:lnTo>
                  <a:lnTo>
                    <a:pt x="619125" y="309752"/>
                  </a:lnTo>
                  <a:lnTo>
                    <a:pt x="345948" y="215900"/>
                  </a:lnTo>
                  <a:lnTo>
                    <a:pt x="496316" y="386334"/>
                  </a:lnTo>
                  <a:lnTo>
                    <a:pt x="199008" y="327533"/>
                  </a:lnTo>
                  <a:lnTo>
                    <a:pt x="399923" y="476504"/>
                  </a:lnTo>
                  <a:lnTo>
                    <a:pt x="89916" y="455041"/>
                  </a:lnTo>
                  <a:lnTo>
                    <a:pt x="333375" y="576580"/>
                  </a:lnTo>
                  <a:lnTo>
                    <a:pt x="22605" y="593217"/>
                  </a:lnTo>
                  <a:lnTo>
                    <a:pt x="299466" y="682879"/>
                  </a:lnTo>
                  <a:lnTo>
                    <a:pt x="0" y="737108"/>
                  </a:lnTo>
                  <a:lnTo>
                    <a:pt x="299466" y="791210"/>
                  </a:lnTo>
                  <a:lnTo>
                    <a:pt x="22605" y="880872"/>
                  </a:lnTo>
                  <a:lnTo>
                    <a:pt x="333375" y="897509"/>
                  </a:lnTo>
                  <a:lnTo>
                    <a:pt x="89916" y="1019175"/>
                  </a:lnTo>
                  <a:lnTo>
                    <a:pt x="399923" y="997712"/>
                  </a:lnTo>
                  <a:lnTo>
                    <a:pt x="199008" y="1146556"/>
                  </a:lnTo>
                  <a:lnTo>
                    <a:pt x="496316" y="1087755"/>
                  </a:lnTo>
                  <a:lnTo>
                    <a:pt x="345948" y="1258316"/>
                  </a:lnTo>
                  <a:lnTo>
                    <a:pt x="619125" y="1164463"/>
                  </a:lnTo>
                  <a:lnTo>
                    <a:pt x="524891" y="1350010"/>
                  </a:lnTo>
                  <a:lnTo>
                    <a:pt x="763524" y="1224661"/>
                  </a:lnTo>
                  <a:lnTo>
                    <a:pt x="729106" y="1418082"/>
                  </a:lnTo>
                  <a:lnTo>
                    <a:pt x="924051" y="1266063"/>
                  </a:lnTo>
                  <a:lnTo>
                    <a:pt x="950722" y="1459992"/>
                  </a:lnTo>
                  <a:lnTo>
                    <a:pt x="1094358" y="1287272"/>
                  </a:lnTo>
                  <a:lnTo>
                    <a:pt x="1181227" y="1474216"/>
                  </a:lnTo>
                  <a:lnTo>
                    <a:pt x="1267968" y="1287272"/>
                  </a:lnTo>
                  <a:lnTo>
                    <a:pt x="1411604" y="1459992"/>
                  </a:lnTo>
                  <a:lnTo>
                    <a:pt x="1438402" y="1266063"/>
                  </a:lnTo>
                  <a:lnTo>
                    <a:pt x="1633220" y="1418082"/>
                  </a:lnTo>
                  <a:lnTo>
                    <a:pt x="1598802" y="1224661"/>
                  </a:lnTo>
                  <a:lnTo>
                    <a:pt x="1837436" y="1350010"/>
                  </a:lnTo>
                  <a:lnTo>
                    <a:pt x="1743202" y="1164463"/>
                  </a:lnTo>
                  <a:lnTo>
                    <a:pt x="2016378" y="1258316"/>
                  </a:lnTo>
                  <a:lnTo>
                    <a:pt x="1866011" y="1087755"/>
                  </a:lnTo>
                  <a:lnTo>
                    <a:pt x="2163318" y="1146556"/>
                  </a:lnTo>
                  <a:lnTo>
                    <a:pt x="1962530" y="997712"/>
                  </a:lnTo>
                  <a:lnTo>
                    <a:pt x="2272538" y="1019175"/>
                  </a:lnTo>
                  <a:lnTo>
                    <a:pt x="2028952" y="897509"/>
                  </a:lnTo>
                  <a:lnTo>
                    <a:pt x="2339721" y="880872"/>
                  </a:lnTo>
                  <a:lnTo>
                    <a:pt x="2062861" y="791210"/>
                  </a:lnTo>
                  <a:lnTo>
                    <a:pt x="2362454" y="737108"/>
                  </a:lnTo>
                  <a:lnTo>
                    <a:pt x="2062861" y="682879"/>
                  </a:lnTo>
                  <a:lnTo>
                    <a:pt x="2339721" y="593217"/>
                  </a:lnTo>
                  <a:lnTo>
                    <a:pt x="2028952" y="576580"/>
                  </a:lnTo>
                  <a:lnTo>
                    <a:pt x="2272538" y="455041"/>
                  </a:lnTo>
                  <a:lnTo>
                    <a:pt x="1962530" y="476504"/>
                  </a:lnTo>
                  <a:lnTo>
                    <a:pt x="2163318" y="327533"/>
                  </a:lnTo>
                  <a:lnTo>
                    <a:pt x="1866011" y="386334"/>
                  </a:lnTo>
                  <a:lnTo>
                    <a:pt x="2016378" y="215900"/>
                  </a:lnTo>
                  <a:lnTo>
                    <a:pt x="1743202" y="309752"/>
                  </a:lnTo>
                  <a:lnTo>
                    <a:pt x="1837436" y="124206"/>
                  </a:lnTo>
                  <a:lnTo>
                    <a:pt x="1598802" y="249555"/>
                  </a:lnTo>
                  <a:lnTo>
                    <a:pt x="1633220" y="56007"/>
                  </a:lnTo>
                  <a:lnTo>
                    <a:pt x="1438402" y="208025"/>
                  </a:lnTo>
                  <a:lnTo>
                    <a:pt x="1411604" y="14097"/>
                  </a:lnTo>
                  <a:lnTo>
                    <a:pt x="1267968" y="186944"/>
                  </a:lnTo>
                  <a:lnTo>
                    <a:pt x="1181227" y="0"/>
                  </a:lnTo>
                  <a:close/>
                </a:path>
              </a:pathLst>
            </a:custGeom>
            <a:solidFill>
              <a:srgbClr val="DDD9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9480677" y="3564763"/>
              <a:ext cx="2362835" cy="1474470"/>
            </a:xfrm>
            <a:custGeom>
              <a:avLst/>
              <a:gdLst/>
              <a:ahLst/>
              <a:cxnLst/>
              <a:rect l="l" t="t" r="r" b="b"/>
              <a:pathLst>
                <a:path w="2362834" h="1474470">
                  <a:moveTo>
                    <a:pt x="0" y="737108"/>
                  </a:moveTo>
                  <a:lnTo>
                    <a:pt x="299466" y="682879"/>
                  </a:lnTo>
                  <a:lnTo>
                    <a:pt x="22605" y="593217"/>
                  </a:lnTo>
                  <a:lnTo>
                    <a:pt x="333375" y="576580"/>
                  </a:lnTo>
                  <a:lnTo>
                    <a:pt x="89916" y="455041"/>
                  </a:lnTo>
                  <a:lnTo>
                    <a:pt x="399923" y="476504"/>
                  </a:lnTo>
                  <a:lnTo>
                    <a:pt x="199008" y="327533"/>
                  </a:lnTo>
                  <a:lnTo>
                    <a:pt x="496316" y="386334"/>
                  </a:lnTo>
                  <a:lnTo>
                    <a:pt x="345948" y="215900"/>
                  </a:lnTo>
                  <a:lnTo>
                    <a:pt x="619125" y="309752"/>
                  </a:lnTo>
                  <a:lnTo>
                    <a:pt x="524891" y="124206"/>
                  </a:lnTo>
                  <a:lnTo>
                    <a:pt x="763524" y="249555"/>
                  </a:lnTo>
                  <a:lnTo>
                    <a:pt x="729106" y="56007"/>
                  </a:lnTo>
                  <a:lnTo>
                    <a:pt x="924051" y="208025"/>
                  </a:lnTo>
                  <a:lnTo>
                    <a:pt x="950722" y="14097"/>
                  </a:lnTo>
                  <a:lnTo>
                    <a:pt x="1094358" y="186944"/>
                  </a:lnTo>
                  <a:lnTo>
                    <a:pt x="1181227" y="0"/>
                  </a:lnTo>
                  <a:lnTo>
                    <a:pt x="1267968" y="186944"/>
                  </a:lnTo>
                  <a:lnTo>
                    <a:pt x="1411604" y="14097"/>
                  </a:lnTo>
                  <a:lnTo>
                    <a:pt x="1438402" y="208025"/>
                  </a:lnTo>
                  <a:lnTo>
                    <a:pt x="1633220" y="56007"/>
                  </a:lnTo>
                  <a:lnTo>
                    <a:pt x="1598802" y="249555"/>
                  </a:lnTo>
                  <a:lnTo>
                    <a:pt x="1837436" y="124206"/>
                  </a:lnTo>
                  <a:lnTo>
                    <a:pt x="1743202" y="309752"/>
                  </a:lnTo>
                  <a:lnTo>
                    <a:pt x="2016378" y="215900"/>
                  </a:lnTo>
                  <a:lnTo>
                    <a:pt x="1866011" y="386334"/>
                  </a:lnTo>
                  <a:lnTo>
                    <a:pt x="2163318" y="327533"/>
                  </a:lnTo>
                  <a:lnTo>
                    <a:pt x="1962530" y="476504"/>
                  </a:lnTo>
                  <a:lnTo>
                    <a:pt x="2272538" y="455041"/>
                  </a:lnTo>
                  <a:lnTo>
                    <a:pt x="2028952" y="576580"/>
                  </a:lnTo>
                  <a:lnTo>
                    <a:pt x="2339721" y="593217"/>
                  </a:lnTo>
                  <a:lnTo>
                    <a:pt x="2062861" y="682879"/>
                  </a:lnTo>
                  <a:lnTo>
                    <a:pt x="2362454" y="737108"/>
                  </a:lnTo>
                  <a:lnTo>
                    <a:pt x="2062861" y="791210"/>
                  </a:lnTo>
                  <a:lnTo>
                    <a:pt x="2339721" y="880872"/>
                  </a:lnTo>
                  <a:lnTo>
                    <a:pt x="2028952" y="897509"/>
                  </a:lnTo>
                  <a:lnTo>
                    <a:pt x="2272538" y="1019175"/>
                  </a:lnTo>
                  <a:lnTo>
                    <a:pt x="1962530" y="997712"/>
                  </a:lnTo>
                  <a:lnTo>
                    <a:pt x="2163318" y="1146556"/>
                  </a:lnTo>
                  <a:lnTo>
                    <a:pt x="1866011" y="1087755"/>
                  </a:lnTo>
                  <a:lnTo>
                    <a:pt x="2016378" y="1258316"/>
                  </a:lnTo>
                  <a:lnTo>
                    <a:pt x="1743202" y="1164463"/>
                  </a:lnTo>
                  <a:lnTo>
                    <a:pt x="1837436" y="1350010"/>
                  </a:lnTo>
                  <a:lnTo>
                    <a:pt x="1598802" y="1224661"/>
                  </a:lnTo>
                  <a:lnTo>
                    <a:pt x="1633220" y="1418082"/>
                  </a:lnTo>
                  <a:lnTo>
                    <a:pt x="1438402" y="1266063"/>
                  </a:lnTo>
                  <a:lnTo>
                    <a:pt x="1411604" y="1459992"/>
                  </a:lnTo>
                  <a:lnTo>
                    <a:pt x="1267968" y="1287272"/>
                  </a:lnTo>
                  <a:lnTo>
                    <a:pt x="1181227" y="1474216"/>
                  </a:lnTo>
                  <a:lnTo>
                    <a:pt x="1094358" y="1287272"/>
                  </a:lnTo>
                  <a:lnTo>
                    <a:pt x="950722" y="1459992"/>
                  </a:lnTo>
                  <a:lnTo>
                    <a:pt x="924051" y="1266063"/>
                  </a:lnTo>
                  <a:lnTo>
                    <a:pt x="729106" y="1418082"/>
                  </a:lnTo>
                  <a:lnTo>
                    <a:pt x="763524" y="1224661"/>
                  </a:lnTo>
                  <a:lnTo>
                    <a:pt x="524891" y="1350010"/>
                  </a:lnTo>
                  <a:lnTo>
                    <a:pt x="619125" y="1164463"/>
                  </a:lnTo>
                  <a:lnTo>
                    <a:pt x="345948" y="1258316"/>
                  </a:lnTo>
                  <a:lnTo>
                    <a:pt x="496316" y="1087755"/>
                  </a:lnTo>
                  <a:lnTo>
                    <a:pt x="199008" y="1146556"/>
                  </a:lnTo>
                  <a:lnTo>
                    <a:pt x="399923" y="997712"/>
                  </a:lnTo>
                  <a:lnTo>
                    <a:pt x="89916" y="1019175"/>
                  </a:lnTo>
                  <a:lnTo>
                    <a:pt x="333375" y="897509"/>
                  </a:lnTo>
                  <a:lnTo>
                    <a:pt x="22605" y="880872"/>
                  </a:lnTo>
                  <a:lnTo>
                    <a:pt x="299466" y="791210"/>
                  </a:lnTo>
                  <a:lnTo>
                    <a:pt x="0" y="737108"/>
                  </a:lnTo>
                  <a:close/>
                </a:path>
              </a:pathLst>
            </a:custGeom>
            <a:ln w="9525">
              <a:solidFill>
                <a:srgbClr val="F692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10078973" y="3750309"/>
            <a:ext cx="1169035" cy="1076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034" marR="19685" algn="ctr">
              <a:lnSpc>
                <a:spcPct val="100000"/>
              </a:lnSpc>
              <a:spcBef>
                <a:spcPts val="105"/>
              </a:spcBef>
            </a:pPr>
            <a:r>
              <a:rPr sz="1700" spc="-30" dirty="0">
                <a:latin typeface="Calibri"/>
                <a:cs typeface="Calibri"/>
              </a:rPr>
              <a:t>К</a:t>
            </a:r>
            <a:r>
              <a:rPr sz="1700" spc="-5" dirty="0">
                <a:latin typeface="Calibri"/>
                <a:cs typeface="Calibri"/>
              </a:rPr>
              <a:t>омп</a:t>
            </a:r>
            <a:r>
              <a:rPr sz="1700" dirty="0">
                <a:latin typeface="Calibri"/>
                <a:cs typeface="Calibri"/>
              </a:rPr>
              <a:t>ь</a:t>
            </a:r>
            <a:r>
              <a:rPr sz="1700" spc="-20" dirty="0">
                <a:latin typeface="Calibri"/>
                <a:cs typeface="Calibri"/>
              </a:rPr>
              <a:t>ю</a:t>
            </a:r>
            <a:r>
              <a:rPr sz="1700" spc="-15" dirty="0">
                <a:latin typeface="Calibri"/>
                <a:cs typeface="Calibri"/>
              </a:rPr>
              <a:t>т</a:t>
            </a:r>
            <a:r>
              <a:rPr sz="1700" dirty="0">
                <a:latin typeface="Calibri"/>
                <a:cs typeface="Calibri"/>
              </a:rPr>
              <a:t>е</a:t>
            </a:r>
            <a:r>
              <a:rPr sz="1700" spc="10" dirty="0">
                <a:latin typeface="Calibri"/>
                <a:cs typeface="Calibri"/>
              </a:rPr>
              <a:t>р</a:t>
            </a:r>
            <a:r>
              <a:rPr sz="1700" dirty="0">
                <a:latin typeface="Calibri"/>
                <a:cs typeface="Calibri"/>
              </a:rPr>
              <a:t>-  ная</a:t>
            </a:r>
            <a:endParaRPr sz="1700">
              <a:latin typeface="Calibri"/>
              <a:cs typeface="Calibri"/>
            </a:endParaRPr>
          </a:p>
          <a:p>
            <a:pPr algn="ctr">
              <a:lnSpc>
                <a:spcPts val="2030"/>
              </a:lnSpc>
            </a:pPr>
            <a:r>
              <a:rPr sz="1700" spc="-5" dirty="0">
                <a:latin typeface="Calibri"/>
                <a:cs typeface="Calibri"/>
              </a:rPr>
              <a:t>грамотность</a:t>
            </a:r>
            <a:endParaRPr sz="1700">
              <a:latin typeface="Calibri"/>
              <a:cs typeface="Calibri"/>
            </a:endParaRPr>
          </a:p>
          <a:p>
            <a:pPr algn="ctr">
              <a:lnSpc>
                <a:spcPts val="2150"/>
              </a:lnSpc>
            </a:pPr>
            <a:r>
              <a:rPr sz="1800" b="1" dirty="0">
                <a:latin typeface="Calibri"/>
                <a:cs typeface="Calibri"/>
              </a:rPr>
              <a:t>?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844548" y="2723133"/>
            <a:ext cx="7948930" cy="2955925"/>
          </a:xfrm>
          <a:custGeom>
            <a:avLst/>
            <a:gdLst/>
            <a:ahLst/>
            <a:cxnLst/>
            <a:rect l="l" t="t" r="r" b="b"/>
            <a:pathLst>
              <a:path w="7948930" h="2955925">
                <a:moveTo>
                  <a:pt x="436752" y="1551432"/>
                </a:moveTo>
                <a:lnTo>
                  <a:pt x="0" y="1630426"/>
                </a:lnTo>
              </a:path>
              <a:path w="7948930" h="2955925">
                <a:moveTo>
                  <a:pt x="1282319" y="72009"/>
                </a:moveTo>
                <a:lnTo>
                  <a:pt x="379729" y="0"/>
                </a:lnTo>
              </a:path>
              <a:path w="7948930" h="2955925">
                <a:moveTo>
                  <a:pt x="7514590" y="22605"/>
                </a:moveTo>
                <a:lnTo>
                  <a:pt x="6862953" y="186436"/>
                </a:lnTo>
              </a:path>
              <a:path w="7948930" h="2955925">
                <a:moveTo>
                  <a:pt x="7262495" y="2955798"/>
                </a:moveTo>
                <a:lnTo>
                  <a:pt x="6742937" y="2449957"/>
                </a:lnTo>
              </a:path>
              <a:path w="7948930" h="2955925">
                <a:moveTo>
                  <a:pt x="7948676" y="1520444"/>
                </a:moveTo>
                <a:lnTo>
                  <a:pt x="7494778" y="1520444"/>
                </a:lnTo>
              </a:path>
            </a:pathLst>
          </a:custGeom>
          <a:ln w="92075">
            <a:solidFill>
              <a:srgbClr val="B8CD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977118" y="6699300"/>
            <a:ext cx="217804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5" dirty="0">
                <a:latin typeface="Times New Roman"/>
                <a:cs typeface="Times New Roman"/>
              </a:rPr>
              <a:t>40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14265" y="322325"/>
            <a:ext cx="22123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35" dirty="0">
                <a:latin typeface="Arial"/>
                <a:cs typeface="Arial"/>
              </a:rPr>
              <a:t>Что</a:t>
            </a:r>
            <a:r>
              <a:rPr sz="2800" spc="-4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делать?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92581" y="1000455"/>
            <a:ext cx="9439275" cy="4831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solidFill>
                  <a:srgbClr val="FF0000"/>
                </a:solidFill>
                <a:latin typeface="Arial"/>
                <a:cs typeface="Arial"/>
              </a:rPr>
              <a:t>Эффективное</a:t>
            </a:r>
            <a:r>
              <a:rPr sz="2400" b="1" spc="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введение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ФГОС:</a:t>
            </a:r>
            <a:endParaRPr sz="2400">
              <a:latin typeface="Arial"/>
              <a:cs typeface="Arial"/>
            </a:endParaRPr>
          </a:p>
          <a:p>
            <a:pPr marL="538480" indent="-526415">
              <a:lnSpc>
                <a:spcPct val="100000"/>
              </a:lnSpc>
              <a:spcBef>
                <a:spcPts val="2305"/>
              </a:spcBef>
              <a:buFont typeface="Wingdings"/>
              <a:buChar char=""/>
              <a:tabLst>
                <a:tab pos="538480" algn="l"/>
                <a:tab pos="539115" algn="l"/>
              </a:tabLst>
            </a:pPr>
            <a:r>
              <a:rPr sz="2400" i="1" spc="-15" dirty="0">
                <a:solidFill>
                  <a:srgbClr val="001F5F"/>
                </a:solidFill>
                <a:latin typeface="Arial"/>
                <a:cs typeface="Arial"/>
              </a:rPr>
              <a:t>реализация</a:t>
            </a:r>
            <a:r>
              <a:rPr sz="2400" i="1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i="1" spc="-10" dirty="0">
                <a:solidFill>
                  <a:srgbClr val="001F5F"/>
                </a:solidFill>
                <a:latin typeface="Arial"/>
                <a:cs typeface="Arial"/>
              </a:rPr>
              <a:t>педагогических</a:t>
            </a:r>
            <a:r>
              <a:rPr sz="2400" i="1" dirty="0">
                <a:solidFill>
                  <a:srgbClr val="001F5F"/>
                </a:solidFill>
                <a:latin typeface="Arial"/>
                <a:cs typeface="Arial"/>
              </a:rPr>
              <a:t> практик</a:t>
            </a:r>
            <a:r>
              <a:rPr sz="2400" i="1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i="1" spc="-15" dirty="0">
                <a:solidFill>
                  <a:srgbClr val="001F5F"/>
                </a:solidFill>
                <a:latin typeface="Arial"/>
                <a:cs typeface="Arial"/>
              </a:rPr>
              <a:t>развивающего</a:t>
            </a:r>
            <a:r>
              <a:rPr sz="2400" i="1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i="1" spc="-10" dirty="0">
                <a:solidFill>
                  <a:srgbClr val="001F5F"/>
                </a:solidFill>
                <a:latin typeface="Arial"/>
                <a:cs typeface="Arial"/>
              </a:rPr>
              <a:t>обучения</a:t>
            </a:r>
            <a:endParaRPr sz="2400">
              <a:latin typeface="Arial"/>
              <a:cs typeface="Arial"/>
            </a:endParaRPr>
          </a:p>
          <a:p>
            <a:pPr marL="538480" indent="-526415">
              <a:lnSpc>
                <a:spcPts val="2450"/>
              </a:lnSpc>
              <a:spcBef>
                <a:spcPts val="710"/>
              </a:spcBef>
              <a:buFont typeface="Wingdings"/>
              <a:buChar char=""/>
              <a:tabLst>
                <a:tab pos="538480" algn="l"/>
                <a:tab pos="539115" algn="l"/>
              </a:tabLst>
            </a:pPr>
            <a:r>
              <a:rPr sz="2400" i="1" spc="-5" dirty="0">
                <a:solidFill>
                  <a:srgbClr val="001F5F"/>
                </a:solidFill>
                <a:latin typeface="Arial"/>
                <a:cs typeface="Arial"/>
              </a:rPr>
              <a:t>внедрение</a:t>
            </a:r>
            <a:r>
              <a:rPr sz="2400" i="1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i="1" spc="-15" dirty="0">
                <a:solidFill>
                  <a:srgbClr val="001F5F"/>
                </a:solidFill>
                <a:latin typeface="Arial"/>
                <a:cs typeface="Arial"/>
              </a:rPr>
              <a:t>новой</a:t>
            </a:r>
            <a:r>
              <a:rPr sz="2400" i="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Arial"/>
                <a:cs typeface="Arial"/>
              </a:rPr>
              <a:t>системы учебных</a:t>
            </a:r>
            <a:r>
              <a:rPr sz="2400" i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i="1" spc="-10" dirty="0">
                <a:solidFill>
                  <a:srgbClr val="001F5F"/>
                </a:solidFill>
                <a:latin typeface="Arial"/>
                <a:cs typeface="Arial"/>
              </a:rPr>
              <a:t>заданий</a:t>
            </a:r>
            <a:r>
              <a:rPr sz="2400" i="1" dirty="0">
                <a:solidFill>
                  <a:srgbClr val="001F5F"/>
                </a:solidFill>
                <a:latin typeface="Arial"/>
                <a:cs typeface="Arial"/>
              </a:rPr>
              <a:t> и</a:t>
            </a:r>
            <a:r>
              <a:rPr sz="2400" i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i="1" dirty="0">
                <a:solidFill>
                  <a:srgbClr val="001F5F"/>
                </a:solidFill>
                <a:latin typeface="Arial"/>
                <a:cs typeface="Arial"/>
              </a:rPr>
              <a:t>учебных</a:t>
            </a:r>
            <a:endParaRPr sz="2400">
              <a:latin typeface="Arial"/>
              <a:cs typeface="Arial"/>
            </a:endParaRPr>
          </a:p>
          <a:p>
            <a:pPr marL="455930">
              <a:lnSpc>
                <a:spcPts val="2014"/>
              </a:lnSpc>
            </a:pPr>
            <a:r>
              <a:rPr sz="2400" i="1" spc="-10" dirty="0">
                <a:solidFill>
                  <a:srgbClr val="001F5F"/>
                </a:solidFill>
                <a:latin typeface="Arial"/>
                <a:cs typeface="Arial"/>
              </a:rPr>
              <a:t>ситуаций, ориентированных</a:t>
            </a:r>
            <a:r>
              <a:rPr sz="2400" i="1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Arial"/>
                <a:cs typeface="Arial"/>
              </a:rPr>
              <a:t>на</a:t>
            </a:r>
            <a:r>
              <a:rPr sz="2400" i="1" spc="-10" dirty="0">
                <a:solidFill>
                  <a:srgbClr val="001F5F"/>
                </a:solidFill>
                <a:latin typeface="Arial"/>
                <a:cs typeface="Arial"/>
              </a:rPr>
              <a:t> формирование</a:t>
            </a:r>
            <a:endParaRPr sz="2400">
              <a:latin typeface="Arial"/>
              <a:cs typeface="Arial"/>
            </a:endParaRPr>
          </a:p>
          <a:p>
            <a:pPr marL="455930">
              <a:lnSpc>
                <a:spcPts val="2450"/>
              </a:lnSpc>
            </a:pPr>
            <a:r>
              <a:rPr sz="2400" i="1" spc="-10" dirty="0">
                <a:solidFill>
                  <a:srgbClr val="001F5F"/>
                </a:solidFill>
                <a:latin typeface="Arial"/>
                <a:cs typeface="Arial"/>
              </a:rPr>
              <a:t>функциональной</a:t>
            </a:r>
            <a:r>
              <a:rPr sz="2400" i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i="1" spc="-5" dirty="0">
                <a:solidFill>
                  <a:srgbClr val="001F5F"/>
                </a:solidFill>
                <a:latin typeface="Arial"/>
                <a:cs typeface="Arial"/>
              </a:rPr>
              <a:t>грамотности</a:t>
            </a:r>
            <a:endParaRPr sz="2400">
              <a:latin typeface="Arial"/>
              <a:cs typeface="Arial"/>
            </a:endParaRPr>
          </a:p>
          <a:p>
            <a:pPr marL="623570" indent="-611505">
              <a:lnSpc>
                <a:spcPct val="100000"/>
              </a:lnSpc>
              <a:spcBef>
                <a:spcPts val="720"/>
              </a:spcBef>
              <a:buFont typeface="Wingdings"/>
              <a:buChar char=""/>
              <a:tabLst>
                <a:tab pos="623570" algn="l"/>
                <a:tab pos="624205" algn="l"/>
              </a:tabLst>
            </a:pPr>
            <a:r>
              <a:rPr sz="2400" i="1" spc="-5" dirty="0">
                <a:solidFill>
                  <a:srgbClr val="001F5F"/>
                </a:solidFill>
                <a:latin typeface="Arial"/>
                <a:cs typeface="Arial"/>
              </a:rPr>
              <a:t>повышение</a:t>
            </a:r>
            <a:r>
              <a:rPr sz="2400" i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i="1" spc="-10" dirty="0">
                <a:solidFill>
                  <a:srgbClr val="001F5F"/>
                </a:solidFill>
                <a:latin typeface="Arial"/>
                <a:cs typeface="Arial"/>
              </a:rPr>
              <a:t>квалификации</a:t>
            </a:r>
            <a:r>
              <a:rPr sz="2400" i="1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i="1" spc="-10" dirty="0">
                <a:solidFill>
                  <a:srgbClr val="001F5F"/>
                </a:solidFill>
                <a:latin typeface="Arial"/>
                <a:cs typeface="Arial"/>
              </a:rPr>
              <a:t>учителей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har char=""/>
            </a:pPr>
            <a:endParaRPr sz="28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b="1" i="1" spc="-5" dirty="0">
                <a:solidFill>
                  <a:srgbClr val="FF0000"/>
                </a:solidFill>
                <a:latin typeface="Arial"/>
                <a:cs typeface="Arial"/>
              </a:rPr>
              <a:t>Учебно-методические</a:t>
            </a:r>
            <a:r>
              <a:rPr sz="2400" b="1" i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i="1" spc="-10" dirty="0">
                <a:solidFill>
                  <a:srgbClr val="FF0000"/>
                </a:solidFill>
                <a:latin typeface="Arial"/>
                <a:cs typeface="Arial"/>
              </a:rPr>
              <a:t>средства</a:t>
            </a:r>
            <a:r>
              <a:rPr sz="2400" b="1" i="1" spc="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i="1" spc="-10" dirty="0">
                <a:solidFill>
                  <a:srgbClr val="FF0000"/>
                </a:solidFill>
                <a:latin typeface="Arial"/>
                <a:cs typeface="Arial"/>
              </a:rPr>
              <a:t>обучения:</a:t>
            </a:r>
            <a:endParaRPr sz="2400">
              <a:latin typeface="Arial"/>
              <a:cs typeface="Arial"/>
            </a:endParaRPr>
          </a:p>
          <a:p>
            <a:pPr marL="366395" indent="-354330">
              <a:lnSpc>
                <a:spcPct val="100000"/>
              </a:lnSpc>
              <a:spcBef>
                <a:spcPts val="2310"/>
              </a:spcBef>
              <a:buFont typeface="Wingdings"/>
              <a:buChar char=""/>
              <a:tabLst>
                <a:tab pos="367030" algn="l"/>
                <a:tab pos="2411095" algn="l"/>
              </a:tabLst>
            </a:pPr>
            <a:r>
              <a:rPr sz="2400" b="1" i="1" spc="-15" dirty="0">
                <a:solidFill>
                  <a:srgbClr val="1F487C"/>
                </a:solidFill>
                <a:latin typeface="Arial"/>
                <a:cs typeface="Arial"/>
              </a:rPr>
              <a:t>технологии	</a:t>
            </a:r>
            <a:r>
              <a:rPr sz="2400" b="1" i="1" spc="-20" dirty="0">
                <a:solidFill>
                  <a:srgbClr val="1F487C"/>
                </a:solidFill>
                <a:latin typeface="Arial"/>
                <a:cs typeface="Arial"/>
              </a:rPr>
              <a:t>развивающего</a:t>
            </a:r>
            <a:r>
              <a:rPr sz="2400" b="1" i="1" spc="-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400" b="1" i="1" spc="-15" dirty="0">
                <a:solidFill>
                  <a:srgbClr val="1F487C"/>
                </a:solidFill>
                <a:latin typeface="Arial"/>
                <a:cs typeface="Arial"/>
              </a:rPr>
              <a:t>обучения</a:t>
            </a:r>
            <a:endParaRPr sz="2400">
              <a:latin typeface="Arial"/>
              <a:cs typeface="Arial"/>
            </a:endParaRPr>
          </a:p>
          <a:p>
            <a:pPr marL="366395" indent="-354330">
              <a:lnSpc>
                <a:spcPct val="100000"/>
              </a:lnSpc>
              <a:spcBef>
                <a:spcPts val="705"/>
              </a:spcBef>
              <a:buFont typeface="Wingdings"/>
              <a:buChar char=""/>
              <a:tabLst>
                <a:tab pos="367030" algn="l"/>
              </a:tabLst>
            </a:pPr>
            <a:r>
              <a:rPr sz="2400" b="1" i="1" spc="-10" dirty="0">
                <a:solidFill>
                  <a:srgbClr val="1F487C"/>
                </a:solidFill>
                <a:latin typeface="Arial"/>
                <a:cs typeface="Arial"/>
              </a:rPr>
              <a:t>эффективные</a:t>
            </a:r>
            <a:r>
              <a:rPr sz="2400" b="1" i="1" spc="1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400" b="1" i="1" spc="-5" dirty="0">
                <a:solidFill>
                  <a:srgbClr val="1F487C"/>
                </a:solidFill>
                <a:latin typeface="Arial"/>
                <a:cs typeface="Arial"/>
              </a:rPr>
              <a:t>педагогические практики</a:t>
            </a:r>
            <a:endParaRPr sz="2400">
              <a:latin typeface="Arial"/>
              <a:cs typeface="Arial"/>
            </a:endParaRPr>
          </a:p>
          <a:p>
            <a:pPr marL="366395" indent="-354330">
              <a:lnSpc>
                <a:spcPct val="100000"/>
              </a:lnSpc>
              <a:spcBef>
                <a:spcPts val="720"/>
              </a:spcBef>
              <a:buFont typeface="Wingdings"/>
              <a:buChar char=""/>
              <a:tabLst>
                <a:tab pos="367030" algn="l"/>
              </a:tabLst>
            </a:pPr>
            <a:r>
              <a:rPr sz="2400" b="1" i="1" dirty="0">
                <a:solidFill>
                  <a:srgbClr val="1F487C"/>
                </a:solidFill>
                <a:latin typeface="Arial"/>
                <a:cs typeface="Arial"/>
              </a:rPr>
              <a:t>учебные </a:t>
            </a:r>
            <a:r>
              <a:rPr sz="2400" b="1" i="1" spc="-5" dirty="0">
                <a:solidFill>
                  <a:srgbClr val="1F487C"/>
                </a:solidFill>
                <a:latin typeface="Arial"/>
                <a:cs typeface="Arial"/>
              </a:rPr>
              <a:t>задания</a:t>
            </a:r>
            <a:r>
              <a:rPr sz="2400" b="1" i="1" spc="-1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400" b="1" i="1" dirty="0">
                <a:solidFill>
                  <a:srgbClr val="1F487C"/>
                </a:solidFill>
                <a:latin typeface="Arial"/>
                <a:cs typeface="Arial"/>
              </a:rPr>
              <a:t>и</a:t>
            </a:r>
            <a:r>
              <a:rPr sz="2400" b="1" i="1" spc="-2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400" b="1" i="1" dirty="0">
                <a:solidFill>
                  <a:srgbClr val="1F487C"/>
                </a:solidFill>
                <a:latin typeface="Arial"/>
                <a:cs typeface="Arial"/>
              </a:rPr>
              <a:t>учебные </a:t>
            </a:r>
            <a:r>
              <a:rPr sz="2400" b="1" i="1" spc="-15" dirty="0">
                <a:solidFill>
                  <a:srgbClr val="1F487C"/>
                </a:solidFill>
                <a:latin typeface="Arial"/>
                <a:cs typeface="Arial"/>
              </a:rPr>
              <a:t>ситуации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82496"/>
            <a:ext cx="11881485" cy="63500"/>
          </a:xfrm>
          <a:custGeom>
            <a:avLst/>
            <a:gdLst/>
            <a:ahLst/>
            <a:cxnLst/>
            <a:rect l="l" t="t" r="r" b="b"/>
            <a:pathLst>
              <a:path w="11881485" h="63500">
                <a:moveTo>
                  <a:pt x="0" y="0"/>
                </a:moveTo>
                <a:lnTo>
                  <a:pt x="0" y="63500"/>
                </a:lnTo>
                <a:lnTo>
                  <a:pt x="11881103" y="63500"/>
                </a:lnTo>
                <a:lnTo>
                  <a:pt x="1188110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954348" y="4585080"/>
            <a:ext cx="417195" cy="0"/>
          </a:xfrm>
          <a:custGeom>
            <a:avLst/>
            <a:gdLst/>
            <a:ahLst/>
            <a:cxnLst/>
            <a:rect l="l" t="t" r="r" b="b"/>
            <a:pathLst>
              <a:path w="417195">
                <a:moveTo>
                  <a:pt x="0" y="0"/>
                </a:moveTo>
                <a:lnTo>
                  <a:pt x="416991" y="0"/>
                </a:lnTo>
              </a:path>
            </a:pathLst>
          </a:custGeom>
          <a:ln w="63500">
            <a:solidFill>
              <a:srgbClr val="943735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659968" y="1759711"/>
            <a:ext cx="10363835" cy="4778375"/>
            <a:chOff x="659968" y="1759711"/>
            <a:chExt cx="10363835" cy="4778375"/>
          </a:xfrm>
        </p:grpSpPr>
        <p:sp>
          <p:nvSpPr>
            <p:cNvPr id="5" name="object 5"/>
            <p:cNvSpPr/>
            <p:nvPr/>
          </p:nvSpPr>
          <p:spPr>
            <a:xfrm>
              <a:off x="7235062" y="4585080"/>
              <a:ext cx="497840" cy="0"/>
            </a:xfrm>
            <a:custGeom>
              <a:avLst/>
              <a:gdLst/>
              <a:ahLst/>
              <a:cxnLst/>
              <a:rect l="l" t="t" r="r" b="b"/>
              <a:pathLst>
                <a:path w="497840">
                  <a:moveTo>
                    <a:pt x="0" y="0"/>
                  </a:moveTo>
                  <a:lnTo>
                    <a:pt x="497331" y="0"/>
                  </a:lnTo>
                </a:path>
              </a:pathLst>
            </a:custGeom>
            <a:ln w="63500">
              <a:solidFill>
                <a:srgbClr val="943735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93305" y="1793049"/>
              <a:ext cx="10297160" cy="4711700"/>
            </a:xfrm>
            <a:custGeom>
              <a:avLst/>
              <a:gdLst/>
              <a:ahLst/>
              <a:cxnLst/>
              <a:rect l="l" t="t" r="r" b="b"/>
              <a:pathLst>
                <a:path w="10297160" h="4711700">
                  <a:moveTo>
                    <a:pt x="0" y="4711700"/>
                  </a:moveTo>
                  <a:lnTo>
                    <a:pt x="10297160" y="4711700"/>
                  </a:lnTo>
                  <a:lnTo>
                    <a:pt x="10297160" y="0"/>
                  </a:lnTo>
                  <a:lnTo>
                    <a:pt x="0" y="0"/>
                  </a:lnTo>
                  <a:lnTo>
                    <a:pt x="0" y="4711700"/>
                  </a:lnTo>
                  <a:close/>
                </a:path>
              </a:pathLst>
            </a:custGeom>
            <a:ln w="66675">
              <a:solidFill>
                <a:srgbClr val="943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35709" y="2646883"/>
              <a:ext cx="8401177" cy="580948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670050" y="116205"/>
            <a:ext cx="852995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91820" marR="5080" indent="-579755">
              <a:lnSpc>
                <a:spcPct val="100000"/>
              </a:lnSpc>
              <a:spcBef>
                <a:spcPts val="100"/>
              </a:spcBef>
            </a:pPr>
            <a:r>
              <a:rPr sz="3000" b="1" spc="-5" dirty="0">
                <a:latin typeface="Georgia"/>
                <a:cs typeface="Georgia"/>
              </a:rPr>
              <a:t>Модель формирования</a:t>
            </a:r>
            <a:r>
              <a:rPr sz="3000" b="1" spc="15" dirty="0">
                <a:latin typeface="Georgia"/>
                <a:cs typeface="Georgia"/>
              </a:rPr>
              <a:t> </a:t>
            </a:r>
            <a:r>
              <a:rPr sz="3000" b="1" spc="-5" dirty="0">
                <a:latin typeface="Georgia"/>
                <a:cs typeface="Georgia"/>
              </a:rPr>
              <a:t>функциональной </a:t>
            </a:r>
            <a:r>
              <a:rPr sz="3000" b="1" spc="-745" dirty="0">
                <a:latin typeface="Georgia"/>
                <a:cs typeface="Georgia"/>
              </a:rPr>
              <a:t> </a:t>
            </a:r>
            <a:r>
              <a:rPr sz="3000" b="1" spc="-5" dirty="0">
                <a:latin typeface="Georgia"/>
                <a:cs typeface="Georgia"/>
              </a:rPr>
              <a:t>грамотности</a:t>
            </a:r>
            <a:r>
              <a:rPr sz="3000" b="1" dirty="0">
                <a:latin typeface="Georgia"/>
                <a:cs typeface="Georgia"/>
              </a:rPr>
              <a:t> </a:t>
            </a:r>
            <a:r>
              <a:rPr sz="3000" b="1" spc="-5" dirty="0">
                <a:latin typeface="Georgia"/>
                <a:cs typeface="Georgia"/>
              </a:rPr>
              <a:t>при</a:t>
            </a:r>
            <a:r>
              <a:rPr sz="3000" b="1" dirty="0">
                <a:latin typeface="Georgia"/>
                <a:cs typeface="Georgia"/>
              </a:rPr>
              <a:t> </a:t>
            </a:r>
            <a:r>
              <a:rPr sz="3000" b="1" spc="-5" dirty="0">
                <a:latin typeface="Georgia"/>
                <a:cs typeface="Georgia"/>
              </a:rPr>
              <a:t>реализации</a:t>
            </a:r>
            <a:r>
              <a:rPr sz="3000" b="1" spc="-10" dirty="0">
                <a:latin typeface="Georgia"/>
                <a:cs typeface="Georgia"/>
              </a:rPr>
              <a:t> </a:t>
            </a:r>
            <a:r>
              <a:rPr sz="3000" b="1" dirty="0">
                <a:latin typeface="Georgia"/>
                <a:cs typeface="Georgia"/>
              </a:rPr>
              <a:t>ФГОС</a:t>
            </a:r>
            <a:endParaRPr sz="3000">
              <a:latin typeface="Georgia"/>
              <a:cs typeface="Georg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430889" y="4091730"/>
            <a:ext cx="114300" cy="23228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Я</a:t>
            </a:r>
            <a:r>
              <a:rPr sz="700" spc="-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Н</a:t>
            </a:r>
            <a:r>
              <a:rPr sz="700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Д</a:t>
            </a:r>
            <a:r>
              <a:rPr sz="700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Е</a:t>
            </a:r>
            <a:r>
              <a:rPr sz="700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К</a:t>
            </a:r>
            <a:r>
              <a:rPr sz="7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С</a:t>
            </a:r>
            <a:r>
              <a:rPr sz="700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.</a:t>
            </a:r>
            <a:r>
              <a:rPr sz="700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У</a:t>
            </a:r>
            <a:r>
              <a:rPr sz="700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Ч</a:t>
            </a:r>
            <a:r>
              <a:rPr sz="7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Е</a:t>
            </a:r>
            <a:r>
              <a:rPr sz="7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Б</a:t>
            </a:r>
            <a:r>
              <a:rPr sz="7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Н И</a:t>
            </a:r>
            <a:r>
              <a:rPr sz="700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К</a:t>
            </a:r>
            <a:r>
              <a:rPr sz="700" spc="34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Д</a:t>
            </a:r>
            <a:r>
              <a:rPr sz="700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Л</a:t>
            </a:r>
            <a:r>
              <a:rPr sz="700" spc="-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Я</a:t>
            </a:r>
            <a:r>
              <a:rPr sz="700" spc="3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Н</a:t>
            </a:r>
            <a:r>
              <a:rPr sz="700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А</a:t>
            </a:r>
            <a:r>
              <a:rPr sz="7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Ч</a:t>
            </a:r>
            <a:r>
              <a:rPr sz="700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А</a:t>
            </a:r>
            <a:r>
              <a:rPr sz="7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Л</a:t>
            </a:r>
            <a:r>
              <a:rPr sz="700" spc="-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Ь</a:t>
            </a:r>
            <a:r>
              <a:rPr sz="700" spc="-1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Н</a:t>
            </a:r>
            <a:r>
              <a:rPr sz="7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О</a:t>
            </a:r>
            <a:r>
              <a:rPr sz="7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Й</a:t>
            </a:r>
            <a:r>
              <a:rPr sz="700" spc="35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Ш</a:t>
            </a:r>
            <a:r>
              <a:rPr sz="700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К</a:t>
            </a:r>
            <a:r>
              <a:rPr sz="700" spc="-1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О</a:t>
            </a:r>
            <a:r>
              <a:rPr sz="700" spc="-20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Л</a:t>
            </a:r>
            <a:r>
              <a:rPr sz="700" spc="-25" dirty="0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Ы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568176" y="6766966"/>
            <a:ext cx="7048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4</a:t>
            </a:r>
            <a:endParaRPr sz="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700" spc="-5" dirty="0">
                <a:solidFill>
                  <a:srgbClr val="1F487C"/>
                </a:solidFill>
                <a:latin typeface="Calibri"/>
                <a:cs typeface="Calibri"/>
              </a:rPr>
              <a:t>1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735708" y="2646883"/>
            <a:ext cx="8401685" cy="581025"/>
          </a:xfrm>
          <a:prstGeom prst="rect">
            <a:avLst/>
          </a:prstGeom>
          <a:ln w="6350">
            <a:solidFill>
              <a:srgbClr val="FFC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235"/>
              </a:lnSpc>
            </a:pPr>
            <a:r>
              <a:rPr sz="2000" b="1" spc="-15" dirty="0">
                <a:latin typeface="Arial"/>
                <a:cs typeface="Arial"/>
              </a:rPr>
              <a:t>Требования</a:t>
            </a:r>
            <a:r>
              <a:rPr sz="2000" b="1" spc="-6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к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spc="-30" dirty="0">
                <a:latin typeface="Arial"/>
                <a:cs typeface="Arial"/>
              </a:rPr>
              <a:t>результатам</a:t>
            </a:r>
            <a:r>
              <a:rPr sz="2000" b="1" spc="30" dirty="0">
                <a:latin typeface="Arial"/>
                <a:cs typeface="Arial"/>
              </a:rPr>
              <a:t> </a:t>
            </a:r>
            <a:r>
              <a:rPr sz="2000" b="1" spc="-5" dirty="0" err="1">
                <a:latin typeface="Arial"/>
                <a:cs typeface="Arial"/>
              </a:rPr>
              <a:t>освоения</a:t>
            </a:r>
            <a:r>
              <a:rPr sz="2000" b="1" spc="-30" dirty="0">
                <a:latin typeface="Arial"/>
                <a:cs typeface="Arial"/>
              </a:rPr>
              <a:t> </a:t>
            </a:r>
            <a:r>
              <a:rPr sz="2000" b="1" spc="-5" dirty="0" err="1" smtClean="0">
                <a:latin typeface="Arial"/>
                <a:cs typeface="Arial"/>
              </a:rPr>
              <a:t>общ</a:t>
            </a:r>
            <a:r>
              <a:rPr lang="ru-RU" sz="2000" b="1" spc="-5" dirty="0" smtClean="0">
                <a:latin typeface="Arial"/>
                <a:cs typeface="Arial"/>
              </a:rPr>
              <a:t>е</a:t>
            </a:r>
            <a:r>
              <a:rPr sz="2000" b="1" spc="-5" dirty="0" err="1" smtClean="0">
                <a:latin typeface="Arial"/>
                <a:cs typeface="Arial"/>
              </a:rPr>
              <a:t>образовательных</a:t>
            </a:r>
            <a:endParaRPr sz="2000" dirty="0">
              <a:latin typeface="Arial"/>
              <a:cs typeface="Arial"/>
            </a:endParaRPr>
          </a:p>
          <a:p>
            <a:pPr algn="ctr">
              <a:lnSpc>
                <a:spcPts val="2340"/>
              </a:lnSpc>
            </a:pPr>
            <a:r>
              <a:rPr sz="2000" b="1" dirty="0">
                <a:latin typeface="Arial"/>
                <a:cs typeface="Arial"/>
              </a:rPr>
              <a:t>программ</a:t>
            </a:r>
            <a:endParaRPr sz="2000" dirty="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362455" y="1499438"/>
            <a:ext cx="9147810" cy="587375"/>
            <a:chOff x="1362455" y="1499438"/>
            <a:chExt cx="9147810" cy="587375"/>
          </a:xfrm>
        </p:grpSpPr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5630" y="1502613"/>
              <a:ext cx="9141333" cy="580948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365630" y="1502613"/>
              <a:ext cx="9141460" cy="581025"/>
            </a:xfrm>
            <a:custGeom>
              <a:avLst/>
              <a:gdLst/>
              <a:ahLst/>
              <a:cxnLst/>
              <a:rect l="l" t="t" r="r" b="b"/>
              <a:pathLst>
                <a:path w="9141460" h="581025">
                  <a:moveTo>
                    <a:pt x="0" y="580948"/>
                  </a:moveTo>
                  <a:lnTo>
                    <a:pt x="9141333" y="580948"/>
                  </a:lnTo>
                  <a:lnTo>
                    <a:pt x="9141333" y="0"/>
                  </a:lnTo>
                  <a:lnTo>
                    <a:pt x="0" y="0"/>
                  </a:lnTo>
                  <a:lnTo>
                    <a:pt x="0" y="580948"/>
                  </a:lnTo>
                  <a:close/>
                </a:path>
              </a:pathLst>
            </a:custGeom>
            <a:ln w="635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654301" y="1620774"/>
            <a:ext cx="85610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20" dirty="0">
                <a:latin typeface="Arial"/>
                <a:cs typeface="Arial"/>
              </a:rPr>
              <a:t>Государственный</a:t>
            </a:r>
            <a:r>
              <a:rPr sz="2000" b="1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образовательный</a:t>
            </a:r>
            <a:r>
              <a:rPr sz="2000" b="1" spc="-10" dirty="0">
                <a:latin typeface="Arial"/>
                <a:cs typeface="Arial"/>
              </a:rPr>
              <a:t> стандарт</a:t>
            </a:r>
            <a:r>
              <a:rPr sz="2000" b="1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общего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образования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57707" y="3733038"/>
            <a:ext cx="3096895" cy="1733550"/>
          </a:xfrm>
          <a:prstGeom prst="rect">
            <a:avLst/>
          </a:prstGeom>
          <a:solidFill>
            <a:srgbClr val="C0504D"/>
          </a:solidFill>
          <a:ln w="25400">
            <a:solidFill>
              <a:srgbClr val="8B3836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150"/>
              </a:lnSpc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Предметные</a:t>
            </a:r>
            <a:r>
              <a:rPr sz="18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результаты:</a:t>
            </a:r>
            <a:endParaRPr sz="1800">
              <a:latin typeface="Calibri"/>
              <a:cs typeface="Calibri"/>
            </a:endParaRPr>
          </a:p>
          <a:p>
            <a:pPr marL="62865" marR="57785" indent="1270" algn="ctr">
              <a:lnSpc>
                <a:spcPct val="115100"/>
              </a:lnSpc>
              <a:spcBef>
                <a:spcPts val="30"/>
              </a:spcBef>
            </a:pPr>
            <a:r>
              <a:rPr sz="1600" b="1" spc="-10" dirty="0">
                <a:solidFill>
                  <a:srgbClr val="FFFFFF"/>
                </a:solidFill>
                <a:latin typeface="Cambria"/>
                <a:cs typeface="Cambria"/>
              </a:rPr>
              <a:t>Освоение,</a:t>
            </a:r>
            <a:r>
              <a:rPr sz="1600" b="1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mbria"/>
                <a:cs typeface="Cambria"/>
              </a:rPr>
              <a:t>преобразование</a:t>
            </a:r>
            <a:r>
              <a:rPr sz="1600" b="1" spc="3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mbria"/>
                <a:cs typeface="Cambria"/>
              </a:rPr>
              <a:t>и </a:t>
            </a:r>
            <a:r>
              <a:rPr sz="1600" b="1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mbria"/>
                <a:cs typeface="Cambria"/>
              </a:rPr>
              <a:t>применение</a:t>
            </a:r>
            <a:r>
              <a:rPr sz="1600" b="1" spc="-1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mbria"/>
                <a:cs typeface="Cambria"/>
              </a:rPr>
              <a:t>знаний</a:t>
            </a:r>
            <a:r>
              <a:rPr sz="1600" b="1" spc="1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mbria"/>
                <a:cs typeface="Cambria"/>
              </a:rPr>
              <a:t>на </a:t>
            </a:r>
            <a:r>
              <a:rPr sz="1600" b="1" spc="-10" dirty="0">
                <a:solidFill>
                  <a:srgbClr val="FFFFFF"/>
                </a:solidFill>
                <a:latin typeface="Cambria"/>
                <a:cs typeface="Cambria"/>
              </a:rPr>
              <a:t>основе </a:t>
            </a:r>
            <a:r>
              <a:rPr sz="1600" b="1" spc="-34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mbria"/>
                <a:cs typeface="Cambria"/>
              </a:rPr>
              <a:t>имеющихся</a:t>
            </a:r>
            <a:r>
              <a:rPr sz="1600" b="1" spc="-1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mbria"/>
                <a:cs typeface="Cambria"/>
              </a:rPr>
              <a:t>знаний</a:t>
            </a:r>
            <a:r>
              <a:rPr sz="1600" b="1" spc="1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mbria"/>
                <a:cs typeface="Cambria"/>
              </a:rPr>
              <a:t>и</a:t>
            </a:r>
            <a:endParaRPr sz="1600"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  <a:spcBef>
                <a:spcPts val="285"/>
              </a:spcBef>
            </a:pPr>
            <a:r>
              <a:rPr sz="1600" b="1" spc="-10" dirty="0">
                <a:solidFill>
                  <a:srgbClr val="FFFFFF"/>
                </a:solidFill>
                <a:latin typeface="Cambria"/>
                <a:cs typeface="Cambria"/>
              </a:rPr>
              <a:t>познавательных</a:t>
            </a:r>
            <a:r>
              <a:rPr sz="1600" b="1" spc="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mbria"/>
                <a:cs typeface="Cambria"/>
              </a:rPr>
              <a:t>учебных</a:t>
            </a:r>
            <a:endParaRPr sz="1600"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  <a:spcBef>
                <a:spcPts val="295"/>
              </a:spcBef>
            </a:pPr>
            <a:r>
              <a:rPr sz="1800" b="1" spc="-5" dirty="0">
                <a:solidFill>
                  <a:srgbClr val="FFFFFF"/>
                </a:solidFill>
                <a:latin typeface="Cambria"/>
                <a:cs typeface="Cambria"/>
              </a:rPr>
              <a:t>действий</a:t>
            </a:r>
            <a:endParaRPr sz="1800">
              <a:latin typeface="Cambria"/>
              <a:cs typeface="Cambria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358640" y="3720338"/>
            <a:ext cx="2889250" cy="1758950"/>
            <a:chOff x="4358640" y="3720338"/>
            <a:chExt cx="2889250" cy="1758950"/>
          </a:xfrm>
        </p:grpSpPr>
        <p:sp>
          <p:nvSpPr>
            <p:cNvPr id="18" name="object 18"/>
            <p:cNvSpPr/>
            <p:nvPr/>
          </p:nvSpPr>
          <p:spPr>
            <a:xfrm>
              <a:off x="4371340" y="3733038"/>
              <a:ext cx="2863850" cy="1733550"/>
            </a:xfrm>
            <a:custGeom>
              <a:avLst/>
              <a:gdLst/>
              <a:ahLst/>
              <a:cxnLst/>
              <a:rect l="l" t="t" r="r" b="b"/>
              <a:pathLst>
                <a:path w="2863850" h="1733550">
                  <a:moveTo>
                    <a:pt x="2863723" y="0"/>
                  </a:moveTo>
                  <a:lnTo>
                    <a:pt x="0" y="0"/>
                  </a:lnTo>
                  <a:lnTo>
                    <a:pt x="0" y="1733169"/>
                  </a:lnTo>
                  <a:lnTo>
                    <a:pt x="2863723" y="1733169"/>
                  </a:lnTo>
                  <a:lnTo>
                    <a:pt x="2863723" y="0"/>
                  </a:lnTo>
                  <a:close/>
                </a:path>
              </a:pathLst>
            </a:custGeom>
            <a:solidFill>
              <a:srgbClr val="375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371340" y="3733038"/>
              <a:ext cx="2863850" cy="1733550"/>
            </a:xfrm>
            <a:custGeom>
              <a:avLst/>
              <a:gdLst/>
              <a:ahLst/>
              <a:cxnLst/>
              <a:rect l="l" t="t" r="r" b="b"/>
              <a:pathLst>
                <a:path w="2863850" h="1733550">
                  <a:moveTo>
                    <a:pt x="0" y="1733169"/>
                  </a:moveTo>
                  <a:lnTo>
                    <a:pt x="2863723" y="1733169"/>
                  </a:lnTo>
                  <a:lnTo>
                    <a:pt x="2863723" y="0"/>
                  </a:lnTo>
                  <a:lnTo>
                    <a:pt x="0" y="0"/>
                  </a:lnTo>
                  <a:lnTo>
                    <a:pt x="0" y="1733169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4358640" y="3720338"/>
            <a:ext cx="2889250" cy="1758950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78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Метапредметные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25"/>
              </a:spcBef>
            </a:pP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результаты:</a:t>
            </a:r>
            <a:endParaRPr sz="1800">
              <a:latin typeface="Calibri"/>
              <a:cs typeface="Calibri"/>
            </a:endParaRPr>
          </a:p>
          <a:p>
            <a:pPr marL="394335" marR="386080" algn="ctr">
              <a:lnSpc>
                <a:spcPct val="114999"/>
              </a:lnSpc>
            </a:pPr>
            <a:r>
              <a:rPr sz="1800" b="1" spc="-20" dirty="0">
                <a:solidFill>
                  <a:srgbClr val="FFFFFF"/>
                </a:solidFill>
                <a:latin typeface="Cambria"/>
                <a:cs typeface="Cambria"/>
              </a:rPr>
              <a:t>Регулятивные </a:t>
            </a:r>
            <a:r>
              <a:rPr sz="1800" b="1" spc="-1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spc="-50" dirty="0">
                <a:solidFill>
                  <a:srgbClr val="FFFFFF"/>
                </a:solidFill>
                <a:latin typeface="Cambria"/>
                <a:cs typeface="Cambria"/>
              </a:rPr>
              <a:t>К</a:t>
            </a:r>
            <a:r>
              <a:rPr sz="1800" b="1" spc="-5" dirty="0">
                <a:solidFill>
                  <a:srgbClr val="FFFFFF"/>
                </a:solidFill>
                <a:latin typeface="Cambria"/>
                <a:cs typeface="Cambria"/>
              </a:rPr>
              <a:t>о</a:t>
            </a:r>
            <a:r>
              <a:rPr sz="1800" b="1" spc="-10" dirty="0">
                <a:solidFill>
                  <a:srgbClr val="FFFFFF"/>
                </a:solidFill>
                <a:latin typeface="Cambria"/>
                <a:cs typeface="Cambria"/>
              </a:rPr>
              <a:t>м</a:t>
            </a:r>
            <a:r>
              <a:rPr sz="1800" b="1" spc="-5" dirty="0">
                <a:solidFill>
                  <a:srgbClr val="FFFFFF"/>
                </a:solidFill>
                <a:latin typeface="Cambria"/>
                <a:cs typeface="Cambria"/>
              </a:rPr>
              <a:t>мун</a:t>
            </a:r>
            <a:r>
              <a:rPr sz="1800" b="1" spc="5" dirty="0">
                <a:solidFill>
                  <a:srgbClr val="FFFFFF"/>
                </a:solidFill>
                <a:latin typeface="Cambria"/>
                <a:cs typeface="Cambria"/>
              </a:rPr>
              <a:t>и</a:t>
            </a:r>
            <a:r>
              <a:rPr sz="1800" b="1" spc="-5" dirty="0">
                <a:solidFill>
                  <a:srgbClr val="FFFFFF"/>
                </a:solidFill>
                <a:latin typeface="Cambria"/>
                <a:cs typeface="Cambria"/>
              </a:rPr>
              <a:t>кат</a:t>
            </a: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и</a:t>
            </a:r>
            <a:r>
              <a:rPr sz="1800" b="1" spc="-10" dirty="0">
                <a:solidFill>
                  <a:srgbClr val="FFFFFF"/>
                </a:solidFill>
                <a:latin typeface="Cambria"/>
                <a:cs typeface="Cambria"/>
              </a:rPr>
              <a:t>в</a:t>
            </a:r>
            <a:r>
              <a:rPr sz="1800" b="1" spc="-5" dirty="0">
                <a:solidFill>
                  <a:srgbClr val="FFFFFF"/>
                </a:solidFill>
                <a:latin typeface="Cambria"/>
                <a:cs typeface="Cambria"/>
              </a:rPr>
              <a:t>н</a:t>
            </a:r>
            <a:r>
              <a:rPr sz="1800" b="1" spc="5" dirty="0">
                <a:solidFill>
                  <a:srgbClr val="FFFFFF"/>
                </a:solidFill>
                <a:latin typeface="Cambria"/>
                <a:cs typeface="Cambria"/>
              </a:rPr>
              <a:t>ы</a:t>
            </a: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е  </a:t>
            </a:r>
            <a:r>
              <a:rPr sz="1800" b="1" spc="-10" dirty="0">
                <a:solidFill>
                  <a:srgbClr val="FFFFFF"/>
                </a:solidFill>
                <a:latin typeface="Cambria"/>
                <a:cs typeface="Cambria"/>
              </a:rPr>
              <a:t>познавательные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732394" y="3718433"/>
            <a:ext cx="2863850" cy="1733550"/>
          </a:xfrm>
          <a:prstGeom prst="rect">
            <a:avLst/>
          </a:prstGeom>
          <a:solidFill>
            <a:srgbClr val="49452A"/>
          </a:solidFill>
          <a:ln w="25400">
            <a:solidFill>
              <a:srgbClr val="385D89"/>
            </a:solidFill>
          </a:ln>
        </p:spPr>
        <p:txBody>
          <a:bodyPr vert="horz" wrap="square" lIns="0" tIns="45085" rIns="0" bIns="0" rtlCol="0">
            <a:spAutoFit/>
          </a:bodyPr>
          <a:lstStyle/>
          <a:p>
            <a:pPr marL="209550" marR="201930" algn="ctr">
              <a:lnSpc>
                <a:spcPct val="114999"/>
              </a:lnSpc>
              <a:spcBef>
                <a:spcPts val="355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Личностные</a:t>
            </a:r>
            <a:r>
              <a:rPr sz="1800" b="1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результаты: </a:t>
            </a:r>
            <a:r>
              <a:rPr sz="1800" b="1" spc="-3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mbria"/>
                <a:cs typeface="Cambria"/>
              </a:rPr>
              <a:t>Самоопределение </a:t>
            </a: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mbria"/>
                <a:cs typeface="Cambria"/>
              </a:rPr>
              <a:t>Смыслообразование </a:t>
            </a: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mbria"/>
                <a:cs typeface="Cambria"/>
              </a:rPr>
              <a:t>Морально-этическая </a:t>
            </a:r>
            <a:r>
              <a:rPr sz="1800" b="1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mbria"/>
                <a:cs typeface="Cambria"/>
              </a:rPr>
              <a:t>ориентация</a:t>
            </a:r>
            <a:endParaRPr sz="1800">
              <a:latin typeface="Cambria"/>
              <a:cs typeface="Cambria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612772" y="5942799"/>
            <a:ext cx="8458835" cy="1008380"/>
            <a:chOff x="1612772" y="5942799"/>
            <a:chExt cx="8458835" cy="1008380"/>
          </a:xfrm>
        </p:grpSpPr>
        <p:sp>
          <p:nvSpPr>
            <p:cNvPr id="23" name="object 23"/>
            <p:cNvSpPr/>
            <p:nvPr/>
          </p:nvSpPr>
          <p:spPr>
            <a:xfrm>
              <a:off x="1641347" y="5971374"/>
              <a:ext cx="8401685" cy="951230"/>
            </a:xfrm>
            <a:custGeom>
              <a:avLst/>
              <a:gdLst/>
              <a:ahLst/>
              <a:cxnLst/>
              <a:rect l="l" t="t" r="r" b="b"/>
              <a:pathLst>
                <a:path w="8401685" h="951229">
                  <a:moveTo>
                    <a:pt x="8401177" y="0"/>
                  </a:moveTo>
                  <a:lnTo>
                    <a:pt x="0" y="0"/>
                  </a:lnTo>
                  <a:lnTo>
                    <a:pt x="0" y="951090"/>
                  </a:lnTo>
                  <a:lnTo>
                    <a:pt x="8401177" y="951090"/>
                  </a:lnTo>
                  <a:lnTo>
                    <a:pt x="84011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641347" y="5971374"/>
              <a:ext cx="8401685" cy="951230"/>
            </a:xfrm>
            <a:custGeom>
              <a:avLst/>
              <a:gdLst/>
              <a:ahLst/>
              <a:cxnLst/>
              <a:rect l="l" t="t" r="r" b="b"/>
              <a:pathLst>
                <a:path w="8401685" h="951229">
                  <a:moveTo>
                    <a:pt x="0" y="951090"/>
                  </a:moveTo>
                  <a:lnTo>
                    <a:pt x="8401177" y="951090"/>
                  </a:lnTo>
                  <a:lnTo>
                    <a:pt x="8401177" y="0"/>
                  </a:lnTo>
                  <a:lnTo>
                    <a:pt x="0" y="0"/>
                  </a:lnTo>
                  <a:lnTo>
                    <a:pt x="0" y="951090"/>
                  </a:lnTo>
                  <a:close/>
                </a:path>
              </a:pathLst>
            </a:custGeom>
            <a:ln w="57150">
              <a:solidFill>
                <a:srgbClr val="943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2385441" y="5920232"/>
            <a:ext cx="6911975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b="1" spc="-10" dirty="0">
                <a:latin typeface="Arial"/>
                <a:cs typeface="Arial"/>
              </a:rPr>
              <a:t>Формирование</a:t>
            </a:r>
            <a:r>
              <a:rPr sz="3300" b="1" spc="-105" dirty="0">
                <a:latin typeface="Arial"/>
                <a:cs typeface="Arial"/>
              </a:rPr>
              <a:t> </a:t>
            </a:r>
            <a:r>
              <a:rPr sz="3300" b="1" spc="-10" dirty="0">
                <a:latin typeface="Arial"/>
                <a:cs typeface="Arial"/>
              </a:rPr>
              <a:t>функциональной</a:t>
            </a:r>
            <a:endParaRPr sz="33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520946" y="6423152"/>
            <a:ext cx="2644140" cy="528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b="1" spc="-20" dirty="0">
                <a:latin typeface="Arial"/>
                <a:cs typeface="Arial"/>
              </a:rPr>
              <a:t>грамотности</a:t>
            </a:r>
            <a:endParaRPr sz="3300">
              <a:latin typeface="Arial"/>
              <a:cs typeface="Arial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1077912" y="2104263"/>
            <a:ext cx="9522460" cy="4608830"/>
            <a:chOff x="1077912" y="2104263"/>
            <a:chExt cx="9522460" cy="4608830"/>
          </a:xfrm>
        </p:grpSpPr>
        <p:sp>
          <p:nvSpPr>
            <p:cNvPr id="28" name="object 28"/>
            <p:cNvSpPr/>
            <p:nvPr/>
          </p:nvSpPr>
          <p:spPr>
            <a:xfrm>
              <a:off x="5594222" y="2116963"/>
              <a:ext cx="342265" cy="471805"/>
            </a:xfrm>
            <a:custGeom>
              <a:avLst/>
              <a:gdLst/>
              <a:ahLst/>
              <a:cxnLst/>
              <a:rect l="l" t="t" r="r" b="b"/>
              <a:pathLst>
                <a:path w="342264" h="471805">
                  <a:moveTo>
                    <a:pt x="256539" y="0"/>
                  </a:moveTo>
                  <a:lnTo>
                    <a:pt x="85598" y="0"/>
                  </a:lnTo>
                  <a:lnTo>
                    <a:pt x="85598" y="300736"/>
                  </a:lnTo>
                  <a:lnTo>
                    <a:pt x="0" y="300736"/>
                  </a:lnTo>
                  <a:lnTo>
                    <a:pt x="171068" y="471805"/>
                  </a:lnTo>
                  <a:lnTo>
                    <a:pt x="342011" y="300736"/>
                  </a:lnTo>
                  <a:lnTo>
                    <a:pt x="256539" y="300736"/>
                  </a:lnTo>
                  <a:lnTo>
                    <a:pt x="256539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594222" y="2116963"/>
              <a:ext cx="342265" cy="471805"/>
            </a:xfrm>
            <a:custGeom>
              <a:avLst/>
              <a:gdLst/>
              <a:ahLst/>
              <a:cxnLst/>
              <a:rect l="l" t="t" r="r" b="b"/>
              <a:pathLst>
                <a:path w="342264" h="471805">
                  <a:moveTo>
                    <a:pt x="0" y="300736"/>
                  </a:moveTo>
                  <a:lnTo>
                    <a:pt x="85598" y="300736"/>
                  </a:lnTo>
                  <a:lnTo>
                    <a:pt x="85598" y="0"/>
                  </a:lnTo>
                  <a:lnTo>
                    <a:pt x="256539" y="0"/>
                  </a:lnTo>
                  <a:lnTo>
                    <a:pt x="256539" y="300736"/>
                  </a:lnTo>
                  <a:lnTo>
                    <a:pt x="342011" y="300736"/>
                  </a:lnTo>
                  <a:lnTo>
                    <a:pt x="171068" y="471805"/>
                  </a:lnTo>
                  <a:lnTo>
                    <a:pt x="0" y="300736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351532" y="3256026"/>
              <a:ext cx="342265" cy="471805"/>
            </a:xfrm>
            <a:custGeom>
              <a:avLst/>
              <a:gdLst/>
              <a:ahLst/>
              <a:cxnLst/>
              <a:rect l="l" t="t" r="r" b="b"/>
              <a:pathLst>
                <a:path w="342264" h="471804">
                  <a:moveTo>
                    <a:pt x="256412" y="0"/>
                  </a:moveTo>
                  <a:lnTo>
                    <a:pt x="85470" y="0"/>
                  </a:lnTo>
                  <a:lnTo>
                    <a:pt x="85470" y="300736"/>
                  </a:lnTo>
                  <a:lnTo>
                    <a:pt x="0" y="300736"/>
                  </a:lnTo>
                  <a:lnTo>
                    <a:pt x="170942" y="471805"/>
                  </a:lnTo>
                  <a:lnTo>
                    <a:pt x="342011" y="300736"/>
                  </a:lnTo>
                  <a:lnTo>
                    <a:pt x="256412" y="300736"/>
                  </a:lnTo>
                  <a:lnTo>
                    <a:pt x="256412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351532" y="3256026"/>
              <a:ext cx="342265" cy="471805"/>
            </a:xfrm>
            <a:custGeom>
              <a:avLst/>
              <a:gdLst/>
              <a:ahLst/>
              <a:cxnLst/>
              <a:rect l="l" t="t" r="r" b="b"/>
              <a:pathLst>
                <a:path w="342264" h="471804">
                  <a:moveTo>
                    <a:pt x="0" y="300736"/>
                  </a:moveTo>
                  <a:lnTo>
                    <a:pt x="85470" y="300736"/>
                  </a:lnTo>
                  <a:lnTo>
                    <a:pt x="85470" y="0"/>
                  </a:lnTo>
                  <a:lnTo>
                    <a:pt x="256412" y="0"/>
                  </a:lnTo>
                  <a:lnTo>
                    <a:pt x="256412" y="300736"/>
                  </a:lnTo>
                  <a:lnTo>
                    <a:pt x="342011" y="300736"/>
                  </a:lnTo>
                  <a:lnTo>
                    <a:pt x="170942" y="471805"/>
                  </a:lnTo>
                  <a:lnTo>
                    <a:pt x="0" y="300736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612510" y="3275838"/>
              <a:ext cx="342265" cy="471805"/>
            </a:xfrm>
            <a:custGeom>
              <a:avLst/>
              <a:gdLst/>
              <a:ahLst/>
              <a:cxnLst/>
              <a:rect l="l" t="t" r="r" b="b"/>
              <a:pathLst>
                <a:path w="342264" h="471804">
                  <a:moveTo>
                    <a:pt x="256539" y="0"/>
                  </a:moveTo>
                  <a:lnTo>
                    <a:pt x="85471" y="0"/>
                  </a:lnTo>
                  <a:lnTo>
                    <a:pt x="85471" y="300736"/>
                  </a:lnTo>
                  <a:lnTo>
                    <a:pt x="0" y="300736"/>
                  </a:lnTo>
                  <a:lnTo>
                    <a:pt x="171068" y="471677"/>
                  </a:lnTo>
                  <a:lnTo>
                    <a:pt x="342011" y="300736"/>
                  </a:lnTo>
                  <a:lnTo>
                    <a:pt x="256539" y="300736"/>
                  </a:lnTo>
                  <a:lnTo>
                    <a:pt x="256539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612510" y="3275838"/>
              <a:ext cx="342265" cy="471805"/>
            </a:xfrm>
            <a:custGeom>
              <a:avLst/>
              <a:gdLst/>
              <a:ahLst/>
              <a:cxnLst/>
              <a:rect l="l" t="t" r="r" b="b"/>
              <a:pathLst>
                <a:path w="342264" h="471804">
                  <a:moveTo>
                    <a:pt x="0" y="300736"/>
                  </a:moveTo>
                  <a:lnTo>
                    <a:pt x="85471" y="300736"/>
                  </a:lnTo>
                  <a:lnTo>
                    <a:pt x="85471" y="0"/>
                  </a:lnTo>
                  <a:lnTo>
                    <a:pt x="256539" y="0"/>
                  </a:lnTo>
                  <a:lnTo>
                    <a:pt x="256539" y="300736"/>
                  </a:lnTo>
                  <a:lnTo>
                    <a:pt x="342011" y="300736"/>
                  </a:lnTo>
                  <a:lnTo>
                    <a:pt x="171068" y="471677"/>
                  </a:lnTo>
                  <a:lnTo>
                    <a:pt x="0" y="300736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8873617" y="3244469"/>
              <a:ext cx="342265" cy="471805"/>
            </a:xfrm>
            <a:custGeom>
              <a:avLst/>
              <a:gdLst/>
              <a:ahLst/>
              <a:cxnLst/>
              <a:rect l="l" t="t" r="r" b="b"/>
              <a:pathLst>
                <a:path w="342265" h="471804">
                  <a:moveTo>
                    <a:pt x="256412" y="0"/>
                  </a:moveTo>
                  <a:lnTo>
                    <a:pt x="85471" y="0"/>
                  </a:lnTo>
                  <a:lnTo>
                    <a:pt x="85471" y="300863"/>
                  </a:lnTo>
                  <a:lnTo>
                    <a:pt x="0" y="300863"/>
                  </a:lnTo>
                  <a:lnTo>
                    <a:pt x="170941" y="471804"/>
                  </a:lnTo>
                  <a:lnTo>
                    <a:pt x="342010" y="300863"/>
                  </a:lnTo>
                  <a:lnTo>
                    <a:pt x="256412" y="300863"/>
                  </a:lnTo>
                  <a:lnTo>
                    <a:pt x="256412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8873617" y="3244469"/>
              <a:ext cx="342265" cy="471805"/>
            </a:xfrm>
            <a:custGeom>
              <a:avLst/>
              <a:gdLst/>
              <a:ahLst/>
              <a:cxnLst/>
              <a:rect l="l" t="t" r="r" b="b"/>
              <a:pathLst>
                <a:path w="342265" h="471804">
                  <a:moveTo>
                    <a:pt x="0" y="300863"/>
                  </a:moveTo>
                  <a:lnTo>
                    <a:pt x="85471" y="300863"/>
                  </a:lnTo>
                  <a:lnTo>
                    <a:pt x="85471" y="0"/>
                  </a:lnTo>
                  <a:lnTo>
                    <a:pt x="256412" y="0"/>
                  </a:lnTo>
                  <a:lnTo>
                    <a:pt x="256412" y="300863"/>
                  </a:lnTo>
                  <a:lnTo>
                    <a:pt x="342010" y="300863"/>
                  </a:lnTo>
                  <a:lnTo>
                    <a:pt x="170941" y="471804"/>
                  </a:lnTo>
                  <a:lnTo>
                    <a:pt x="0" y="300863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647435" y="5492496"/>
              <a:ext cx="342265" cy="471805"/>
            </a:xfrm>
            <a:custGeom>
              <a:avLst/>
              <a:gdLst/>
              <a:ahLst/>
              <a:cxnLst/>
              <a:rect l="l" t="t" r="r" b="b"/>
              <a:pathLst>
                <a:path w="342264" h="471804">
                  <a:moveTo>
                    <a:pt x="256539" y="0"/>
                  </a:moveTo>
                  <a:lnTo>
                    <a:pt x="85471" y="0"/>
                  </a:lnTo>
                  <a:lnTo>
                    <a:pt x="85471" y="300735"/>
                  </a:lnTo>
                  <a:lnTo>
                    <a:pt x="0" y="300735"/>
                  </a:lnTo>
                  <a:lnTo>
                    <a:pt x="170941" y="471741"/>
                  </a:lnTo>
                  <a:lnTo>
                    <a:pt x="342011" y="300735"/>
                  </a:lnTo>
                  <a:lnTo>
                    <a:pt x="256539" y="300735"/>
                  </a:lnTo>
                  <a:lnTo>
                    <a:pt x="256539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647435" y="5492496"/>
              <a:ext cx="342265" cy="471805"/>
            </a:xfrm>
            <a:custGeom>
              <a:avLst/>
              <a:gdLst/>
              <a:ahLst/>
              <a:cxnLst/>
              <a:rect l="l" t="t" r="r" b="b"/>
              <a:pathLst>
                <a:path w="342264" h="471804">
                  <a:moveTo>
                    <a:pt x="0" y="300735"/>
                  </a:moveTo>
                  <a:lnTo>
                    <a:pt x="85471" y="300735"/>
                  </a:lnTo>
                  <a:lnTo>
                    <a:pt x="85471" y="0"/>
                  </a:lnTo>
                  <a:lnTo>
                    <a:pt x="256539" y="0"/>
                  </a:lnTo>
                  <a:lnTo>
                    <a:pt x="256539" y="300735"/>
                  </a:lnTo>
                  <a:lnTo>
                    <a:pt x="342011" y="300735"/>
                  </a:lnTo>
                  <a:lnTo>
                    <a:pt x="170941" y="471741"/>
                  </a:lnTo>
                  <a:lnTo>
                    <a:pt x="0" y="300735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351532" y="5485384"/>
              <a:ext cx="342265" cy="472440"/>
            </a:xfrm>
            <a:custGeom>
              <a:avLst/>
              <a:gdLst/>
              <a:ahLst/>
              <a:cxnLst/>
              <a:rect l="l" t="t" r="r" b="b"/>
              <a:pathLst>
                <a:path w="342264" h="472439">
                  <a:moveTo>
                    <a:pt x="256412" y="0"/>
                  </a:moveTo>
                  <a:lnTo>
                    <a:pt x="85470" y="0"/>
                  </a:lnTo>
                  <a:lnTo>
                    <a:pt x="85470" y="300862"/>
                  </a:lnTo>
                  <a:lnTo>
                    <a:pt x="0" y="300862"/>
                  </a:lnTo>
                  <a:lnTo>
                    <a:pt x="170942" y="471830"/>
                  </a:lnTo>
                  <a:lnTo>
                    <a:pt x="342011" y="300862"/>
                  </a:lnTo>
                  <a:lnTo>
                    <a:pt x="256412" y="300862"/>
                  </a:lnTo>
                  <a:lnTo>
                    <a:pt x="256412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351532" y="5485384"/>
              <a:ext cx="342265" cy="472440"/>
            </a:xfrm>
            <a:custGeom>
              <a:avLst/>
              <a:gdLst/>
              <a:ahLst/>
              <a:cxnLst/>
              <a:rect l="l" t="t" r="r" b="b"/>
              <a:pathLst>
                <a:path w="342264" h="472439">
                  <a:moveTo>
                    <a:pt x="0" y="300862"/>
                  </a:moveTo>
                  <a:lnTo>
                    <a:pt x="85470" y="300862"/>
                  </a:lnTo>
                  <a:lnTo>
                    <a:pt x="85470" y="0"/>
                  </a:lnTo>
                  <a:lnTo>
                    <a:pt x="256412" y="0"/>
                  </a:lnTo>
                  <a:lnTo>
                    <a:pt x="256412" y="300862"/>
                  </a:lnTo>
                  <a:lnTo>
                    <a:pt x="342011" y="300862"/>
                  </a:lnTo>
                  <a:lnTo>
                    <a:pt x="170942" y="471830"/>
                  </a:lnTo>
                  <a:lnTo>
                    <a:pt x="0" y="300862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8886063" y="5487161"/>
              <a:ext cx="342265" cy="471805"/>
            </a:xfrm>
            <a:custGeom>
              <a:avLst/>
              <a:gdLst/>
              <a:ahLst/>
              <a:cxnLst/>
              <a:rect l="l" t="t" r="r" b="b"/>
              <a:pathLst>
                <a:path w="342265" h="471804">
                  <a:moveTo>
                    <a:pt x="256539" y="0"/>
                  </a:moveTo>
                  <a:lnTo>
                    <a:pt x="85470" y="0"/>
                  </a:lnTo>
                  <a:lnTo>
                    <a:pt x="85470" y="300736"/>
                  </a:lnTo>
                  <a:lnTo>
                    <a:pt x="0" y="300736"/>
                  </a:lnTo>
                  <a:lnTo>
                    <a:pt x="171068" y="471779"/>
                  </a:lnTo>
                  <a:lnTo>
                    <a:pt x="342010" y="300736"/>
                  </a:lnTo>
                  <a:lnTo>
                    <a:pt x="256539" y="300736"/>
                  </a:lnTo>
                  <a:lnTo>
                    <a:pt x="256539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8886063" y="5487161"/>
              <a:ext cx="342265" cy="471805"/>
            </a:xfrm>
            <a:custGeom>
              <a:avLst/>
              <a:gdLst/>
              <a:ahLst/>
              <a:cxnLst/>
              <a:rect l="l" t="t" r="r" b="b"/>
              <a:pathLst>
                <a:path w="342265" h="471804">
                  <a:moveTo>
                    <a:pt x="0" y="300736"/>
                  </a:moveTo>
                  <a:lnTo>
                    <a:pt x="85470" y="300736"/>
                  </a:lnTo>
                  <a:lnTo>
                    <a:pt x="85470" y="0"/>
                  </a:lnTo>
                  <a:lnTo>
                    <a:pt x="256539" y="0"/>
                  </a:lnTo>
                  <a:lnTo>
                    <a:pt x="256539" y="300736"/>
                  </a:lnTo>
                  <a:lnTo>
                    <a:pt x="342010" y="300736"/>
                  </a:lnTo>
                  <a:lnTo>
                    <a:pt x="171068" y="471779"/>
                  </a:lnTo>
                  <a:lnTo>
                    <a:pt x="0" y="300736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090612" y="6314770"/>
              <a:ext cx="551180" cy="385445"/>
            </a:xfrm>
            <a:custGeom>
              <a:avLst/>
              <a:gdLst/>
              <a:ahLst/>
              <a:cxnLst/>
              <a:rect l="l" t="t" r="r" b="b"/>
              <a:pathLst>
                <a:path w="551180" h="385445">
                  <a:moveTo>
                    <a:pt x="358076" y="0"/>
                  </a:moveTo>
                  <a:lnTo>
                    <a:pt x="358076" y="96316"/>
                  </a:lnTo>
                  <a:lnTo>
                    <a:pt x="0" y="96316"/>
                  </a:lnTo>
                  <a:lnTo>
                    <a:pt x="0" y="288950"/>
                  </a:lnTo>
                  <a:lnTo>
                    <a:pt x="358076" y="288950"/>
                  </a:lnTo>
                  <a:lnTo>
                    <a:pt x="358076" y="385254"/>
                  </a:lnTo>
                  <a:lnTo>
                    <a:pt x="550735" y="192633"/>
                  </a:lnTo>
                  <a:lnTo>
                    <a:pt x="358076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090612" y="6314770"/>
              <a:ext cx="551180" cy="385445"/>
            </a:xfrm>
            <a:custGeom>
              <a:avLst/>
              <a:gdLst/>
              <a:ahLst/>
              <a:cxnLst/>
              <a:rect l="l" t="t" r="r" b="b"/>
              <a:pathLst>
                <a:path w="551180" h="385445">
                  <a:moveTo>
                    <a:pt x="0" y="96316"/>
                  </a:moveTo>
                  <a:lnTo>
                    <a:pt x="358076" y="96316"/>
                  </a:lnTo>
                  <a:lnTo>
                    <a:pt x="358076" y="0"/>
                  </a:lnTo>
                  <a:lnTo>
                    <a:pt x="550735" y="192633"/>
                  </a:lnTo>
                  <a:lnTo>
                    <a:pt x="358076" y="385254"/>
                  </a:lnTo>
                  <a:lnTo>
                    <a:pt x="358076" y="288950"/>
                  </a:lnTo>
                  <a:lnTo>
                    <a:pt x="0" y="288950"/>
                  </a:lnTo>
                  <a:lnTo>
                    <a:pt x="0" y="96316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0036682" y="6314770"/>
              <a:ext cx="551180" cy="385445"/>
            </a:xfrm>
            <a:custGeom>
              <a:avLst/>
              <a:gdLst/>
              <a:ahLst/>
              <a:cxnLst/>
              <a:rect l="l" t="t" r="r" b="b"/>
              <a:pathLst>
                <a:path w="551179" h="385445">
                  <a:moveTo>
                    <a:pt x="192532" y="0"/>
                  </a:moveTo>
                  <a:lnTo>
                    <a:pt x="0" y="192633"/>
                  </a:lnTo>
                  <a:lnTo>
                    <a:pt x="192532" y="385254"/>
                  </a:lnTo>
                  <a:lnTo>
                    <a:pt x="192532" y="288950"/>
                  </a:lnTo>
                  <a:lnTo>
                    <a:pt x="550672" y="288950"/>
                  </a:lnTo>
                  <a:lnTo>
                    <a:pt x="550672" y="96316"/>
                  </a:lnTo>
                  <a:lnTo>
                    <a:pt x="192532" y="96316"/>
                  </a:lnTo>
                  <a:lnTo>
                    <a:pt x="192532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0036682" y="6314770"/>
              <a:ext cx="551180" cy="385445"/>
            </a:xfrm>
            <a:custGeom>
              <a:avLst/>
              <a:gdLst/>
              <a:ahLst/>
              <a:cxnLst/>
              <a:rect l="l" t="t" r="r" b="b"/>
              <a:pathLst>
                <a:path w="551179" h="385445">
                  <a:moveTo>
                    <a:pt x="550672" y="288950"/>
                  </a:moveTo>
                  <a:lnTo>
                    <a:pt x="192532" y="288950"/>
                  </a:lnTo>
                  <a:lnTo>
                    <a:pt x="192532" y="385254"/>
                  </a:lnTo>
                  <a:lnTo>
                    <a:pt x="0" y="192633"/>
                  </a:lnTo>
                  <a:lnTo>
                    <a:pt x="192532" y="0"/>
                  </a:lnTo>
                  <a:lnTo>
                    <a:pt x="192532" y="96316"/>
                  </a:lnTo>
                  <a:lnTo>
                    <a:pt x="550672" y="96316"/>
                  </a:lnTo>
                  <a:lnTo>
                    <a:pt x="550672" y="28895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25011" y="2269959"/>
            <a:ext cx="3873626" cy="108792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89913" y="4551609"/>
            <a:ext cx="3824810" cy="1732198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89833" y="83946"/>
            <a:ext cx="6024245" cy="1013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890"/>
              </a:lnSpc>
              <a:spcBef>
                <a:spcPts val="100"/>
              </a:spcBef>
            </a:pPr>
            <a:r>
              <a:rPr sz="3600" dirty="0"/>
              <a:t>Функциональная</a:t>
            </a:r>
            <a:r>
              <a:rPr sz="3600" spc="-114" dirty="0"/>
              <a:t> </a:t>
            </a:r>
            <a:r>
              <a:rPr sz="3600" spc="-5" dirty="0"/>
              <a:t>грамотность</a:t>
            </a:r>
            <a:endParaRPr sz="3600"/>
          </a:p>
          <a:p>
            <a:pPr marL="440690">
              <a:lnSpc>
                <a:spcPts val="3890"/>
              </a:lnSpc>
            </a:pPr>
            <a:r>
              <a:rPr sz="3600" i="1" spc="-10" dirty="0">
                <a:latin typeface="Calibri"/>
                <a:cs typeface="Calibri"/>
              </a:rPr>
              <a:t>(современное</a:t>
            </a:r>
            <a:r>
              <a:rPr sz="3600" i="1" spc="5" dirty="0">
                <a:latin typeface="Calibri"/>
                <a:cs typeface="Calibri"/>
              </a:rPr>
              <a:t> </a:t>
            </a:r>
            <a:r>
              <a:rPr sz="3600" i="1" spc="-10" dirty="0">
                <a:latin typeface="Calibri"/>
                <a:cs typeface="Calibri"/>
              </a:rPr>
              <a:t>понимание)</a:t>
            </a:r>
            <a:endParaRPr sz="36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82116" y="1226311"/>
            <a:ext cx="9417050" cy="1350010"/>
            <a:chOff x="682116" y="1226311"/>
            <a:chExt cx="9417050" cy="1350010"/>
          </a:xfrm>
        </p:grpSpPr>
        <p:sp>
          <p:nvSpPr>
            <p:cNvPr id="6" name="object 6"/>
            <p:cNvSpPr/>
            <p:nvPr/>
          </p:nvSpPr>
          <p:spPr>
            <a:xfrm>
              <a:off x="5265546" y="1229486"/>
              <a:ext cx="4833620" cy="1346835"/>
            </a:xfrm>
            <a:custGeom>
              <a:avLst/>
              <a:gdLst/>
              <a:ahLst/>
              <a:cxnLst/>
              <a:rect l="l" t="t" r="r" b="b"/>
              <a:pathLst>
                <a:path w="4833620" h="1346835">
                  <a:moveTo>
                    <a:pt x="0" y="1346453"/>
                  </a:moveTo>
                  <a:lnTo>
                    <a:pt x="4833493" y="1346453"/>
                  </a:lnTo>
                  <a:lnTo>
                    <a:pt x="4833493" y="0"/>
                  </a:lnTo>
                  <a:lnTo>
                    <a:pt x="0" y="0"/>
                  </a:lnTo>
                  <a:lnTo>
                    <a:pt x="0" y="1346453"/>
                  </a:lnTo>
                  <a:close/>
                </a:path>
              </a:pathLst>
            </a:custGeom>
            <a:solidFill>
              <a:srgbClr val="045A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82117" y="1226311"/>
              <a:ext cx="4859020" cy="1350010"/>
            </a:xfrm>
            <a:custGeom>
              <a:avLst/>
              <a:gdLst/>
              <a:ahLst/>
              <a:cxnLst/>
              <a:rect l="l" t="t" r="r" b="b"/>
              <a:pathLst>
                <a:path w="4859020" h="1350010">
                  <a:moveTo>
                    <a:pt x="4858639" y="712851"/>
                  </a:moveTo>
                  <a:lnTo>
                    <a:pt x="4583430" y="413016"/>
                  </a:lnTo>
                  <a:lnTo>
                    <a:pt x="4583430" y="0"/>
                  </a:lnTo>
                  <a:lnTo>
                    <a:pt x="0" y="0"/>
                  </a:lnTo>
                  <a:lnTo>
                    <a:pt x="0" y="1349629"/>
                  </a:lnTo>
                  <a:lnTo>
                    <a:pt x="4583430" y="1349629"/>
                  </a:lnTo>
                  <a:lnTo>
                    <a:pt x="4583430" y="1012698"/>
                  </a:lnTo>
                  <a:lnTo>
                    <a:pt x="4858639" y="712851"/>
                  </a:lnTo>
                  <a:close/>
                </a:path>
              </a:pathLst>
            </a:custGeom>
            <a:solidFill>
              <a:srgbClr val="3C97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130300" y="1428953"/>
            <a:ext cx="2936875" cy="894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ИЗМЕНЕНИЕ</a:t>
            </a:r>
            <a:endParaRPr sz="1900"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</a:pPr>
            <a:r>
              <a:rPr sz="19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ЗАПРОСА</a:t>
            </a:r>
            <a:r>
              <a:rPr sz="19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НА</a:t>
            </a:r>
            <a:r>
              <a:rPr sz="19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КАЧЕСТВО </a:t>
            </a:r>
            <a:r>
              <a:rPr sz="1900" spc="-49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ОБЩЕГО</a:t>
            </a:r>
            <a:r>
              <a:rPr sz="19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9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ОБРАЗОВАНИЯ</a:t>
            </a:r>
            <a:endParaRPr sz="19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265546" y="1229486"/>
            <a:ext cx="4833620" cy="134683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sz="1150">
              <a:latin typeface="Times New Roman"/>
              <a:cs typeface="Times New Roman"/>
            </a:endParaRPr>
          </a:p>
          <a:p>
            <a:pPr marL="318770" marR="711835">
              <a:lnSpc>
                <a:spcPct val="80000"/>
              </a:lnSpc>
            </a:pP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Приоритетная</a:t>
            </a:r>
            <a:r>
              <a:rPr sz="13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5" dirty="0">
                <a:solidFill>
                  <a:srgbClr val="FFFFFF"/>
                </a:solidFill>
                <a:latin typeface="Calibri"/>
                <a:cs typeface="Calibri"/>
              </a:rPr>
              <a:t>цель</a:t>
            </a:r>
            <a:r>
              <a:rPr sz="13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13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формирование</a:t>
            </a:r>
            <a:r>
              <a:rPr sz="13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функциональной </a:t>
            </a:r>
            <a:r>
              <a:rPr sz="1300" spc="-2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грамотности</a:t>
            </a:r>
            <a:endParaRPr sz="1300">
              <a:latin typeface="Calibri"/>
              <a:cs typeface="Calibri"/>
            </a:endParaRPr>
          </a:p>
          <a:p>
            <a:pPr marL="305435" marR="344805">
              <a:lnSpc>
                <a:spcPct val="80100"/>
              </a:lnSpc>
              <a:spcBef>
                <a:spcPts val="915"/>
              </a:spcBef>
            </a:pP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Создание</a:t>
            </a:r>
            <a:r>
              <a:rPr sz="13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поддерживающей</a:t>
            </a:r>
            <a:r>
              <a:rPr sz="13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позитивной</a:t>
            </a:r>
            <a:r>
              <a:rPr sz="13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образовательной </a:t>
            </a:r>
            <a:r>
              <a:rPr sz="1300" spc="-2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среды</a:t>
            </a:r>
            <a:r>
              <a:rPr sz="13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за</a:t>
            </a:r>
            <a:r>
              <a:rPr sz="13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счет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изменения</a:t>
            </a:r>
            <a:r>
              <a:rPr sz="13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5" dirty="0">
                <a:solidFill>
                  <a:srgbClr val="FFFFFF"/>
                </a:solidFill>
                <a:latin typeface="Calibri"/>
                <a:cs typeface="Calibri"/>
              </a:rPr>
              <a:t>содержания</a:t>
            </a:r>
            <a:r>
              <a:rPr sz="13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образовательных 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программ</a:t>
            </a:r>
            <a:r>
              <a:rPr sz="13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для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более</a:t>
            </a:r>
            <a:r>
              <a:rPr sz="13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5" dirty="0">
                <a:solidFill>
                  <a:srgbClr val="FFFFFF"/>
                </a:solidFill>
                <a:latin typeface="Calibri"/>
                <a:cs typeface="Calibri"/>
              </a:rPr>
              <a:t>полного</a:t>
            </a:r>
            <a:r>
              <a:rPr sz="13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учета</a:t>
            </a:r>
            <a:r>
              <a:rPr sz="13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интересов</a:t>
            </a:r>
            <a:r>
              <a:rPr sz="13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учащихся</a:t>
            </a:r>
            <a:r>
              <a:rPr sz="13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и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требований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21</a:t>
            </a:r>
            <a:r>
              <a:rPr sz="13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века</a:t>
            </a:r>
            <a:endParaRPr sz="13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856482" y="3300095"/>
            <a:ext cx="5753735" cy="3176905"/>
            <a:chOff x="3856482" y="3300095"/>
            <a:chExt cx="5753735" cy="3176905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60999" y="4358729"/>
              <a:ext cx="3648837" cy="211797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869182" y="3312795"/>
              <a:ext cx="3343275" cy="1065530"/>
            </a:xfrm>
            <a:custGeom>
              <a:avLst/>
              <a:gdLst/>
              <a:ahLst/>
              <a:cxnLst/>
              <a:rect l="l" t="t" r="r" b="b"/>
              <a:pathLst>
                <a:path w="3343275" h="1065529">
                  <a:moveTo>
                    <a:pt x="3165601" y="0"/>
                  </a:moveTo>
                  <a:lnTo>
                    <a:pt x="177545" y="0"/>
                  </a:lnTo>
                  <a:lnTo>
                    <a:pt x="130351" y="6343"/>
                  </a:lnTo>
                  <a:lnTo>
                    <a:pt x="87940" y="24247"/>
                  </a:lnTo>
                  <a:lnTo>
                    <a:pt x="52006" y="52022"/>
                  </a:lnTo>
                  <a:lnTo>
                    <a:pt x="24242" y="87978"/>
                  </a:lnTo>
                  <a:lnTo>
                    <a:pt x="6342" y="130424"/>
                  </a:lnTo>
                  <a:lnTo>
                    <a:pt x="0" y="177673"/>
                  </a:lnTo>
                  <a:lnTo>
                    <a:pt x="0" y="887856"/>
                  </a:lnTo>
                  <a:lnTo>
                    <a:pt x="6342" y="935051"/>
                  </a:lnTo>
                  <a:lnTo>
                    <a:pt x="24242" y="977462"/>
                  </a:lnTo>
                  <a:lnTo>
                    <a:pt x="52006" y="1013396"/>
                  </a:lnTo>
                  <a:lnTo>
                    <a:pt x="87940" y="1041160"/>
                  </a:lnTo>
                  <a:lnTo>
                    <a:pt x="130351" y="1059060"/>
                  </a:lnTo>
                  <a:lnTo>
                    <a:pt x="177545" y="1065402"/>
                  </a:lnTo>
                  <a:lnTo>
                    <a:pt x="3165601" y="1065402"/>
                  </a:lnTo>
                  <a:lnTo>
                    <a:pt x="3212796" y="1059060"/>
                  </a:lnTo>
                  <a:lnTo>
                    <a:pt x="3255207" y="1041160"/>
                  </a:lnTo>
                  <a:lnTo>
                    <a:pt x="3291141" y="1013396"/>
                  </a:lnTo>
                  <a:lnTo>
                    <a:pt x="3318905" y="977462"/>
                  </a:lnTo>
                  <a:lnTo>
                    <a:pt x="3336805" y="935051"/>
                  </a:lnTo>
                  <a:lnTo>
                    <a:pt x="3343147" y="887856"/>
                  </a:lnTo>
                  <a:lnTo>
                    <a:pt x="3343147" y="177673"/>
                  </a:lnTo>
                  <a:lnTo>
                    <a:pt x="3336805" y="130424"/>
                  </a:lnTo>
                  <a:lnTo>
                    <a:pt x="3318905" y="87978"/>
                  </a:lnTo>
                  <a:lnTo>
                    <a:pt x="3291141" y="52022"/>
                  </a:lnTo>
                  <a:lnTo>
                    <a:pt x="3255207" y="24247"/>
                  </a:lnTo>
                  <a:lnTo>
                    <a:pt x="3212796" y="6343"/>
                  </a:lnTo>
                  <a:lnTo>
                    <a:pt x="3165601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869182" y="3312795"/>
              <a:ext cx="3343275" cy="1065530"/>
            </a:xfrm>
            <a:custGeom>
              <a:avLst/>
              <a:gdLst/>
              <a:ahLst/>
              <a:cxnLst/>
              <a:rect l="l" t="t" r="r" b="b"/>
              <a:pathLst>
                <a:path w="3343275" h="1065529">
                  <a:moveTo>
                    <a:pt x="0" y="177673"/>
                  </a:moveTo>
                  <a:lnTo>
                    <a:pt x="6342" y="130424"/>
                  </a:lnTo>
                  <a:lnTo>
                    <a:pt x="24242" y="87978"/>
                  </a:lnTo>
                  <a:lnTo>
                    <a:pt x="52006" y="52022"/>
                  </a:lnTo>
                  <a:lnTo>
                    <a:pt x="87940" y="24247"/>
                  </a:lnTo>
                  <a:lnTo>
                    <a:pt x="130351" y="6343"/>
                  </a:lnTo>
                  <a:lnTo>
                    <a:pt x="177545" y="0"/>
                  </a:lnTo>
                  <a:lnTo>
                    <a:pt x="3165601" y="0"/>
                  </a:lnTo>
                  <a:lnTo>
                    <a:pt x="3212796" y="6343"/>
                  </a:lnTo>
                  <a:lnTo>
                    <a:pt x="3255207" y="24247"/>
                  </a:lnTo>
                  <a:lnTo>
                    <a:pt x="3291141" y="52022"/>
                  </a:lnTo>
                  <a:lnTo>
                    <a:pt x="3318905" y="87978"/>
                  </a:lnTo>
                  <a:lnTo>
                    <a:pt x="3336805" y="130424"/>
                  </a:lnTo>
                  <a:lnTo>
                    <a:pt x="3343147" y="177673"/>
                  </a:lnTo>
                  <a:lnTo>
                    <a:pt x="3343147" y="887856"/>
                  </a:lnTo>
                  <a:lnTo>
                    <a:pt x="3336805" y="935051"/>
                  </a:lnTo>
                  <a:lnTo>
                    <a:pt x="3318905" y="977462"/>
                  </a:lnTo>
                  <a:lnTo>
                    <a:pt x="3291141" y="1013396"/>
                  </a:lnTo>
                  <a:lnTo>
                    <a:pt x="3255207" y="1041160"/>
                  </a:lnTo>
                  <a:lnTo>
                    <a:pt x="3212796" y="1059060"/>
                  </a:lnTo>
                  <a:lnTo>
                    <a:pt x="3165601" y="1065402"/>
                  </a:lnTo>
                  <a:lnTo>
                    <a:pt x="177545" y="1065402"/>
                  </a:lnTo>
                  <a:lnTo>
                    <a:pt x="130351" y="1059060"/>
                  </a:lnTo>
                  <a:lnTo>
                    <a:pt x="87940" y="1041160"/>
                  </a:lnTo>
                  <a:lnTo>
                    <a:pt x="52006" y="1013396"/>
                  </a:lnTo>
                  <a:lnTo>
                    <a:pt x="24242" y="977462"/>
                  </a:lnTo>
                  <a:lnTo>
                    <a:pt x="6342" y="935051"/>
                  </a:lnTo>
                  <a:lnTo>
                    <a:pt x="0" y="887856"/>
                  </a:lnTo>
                  <a:lnTo>
                    <a:pt x="0" y="177673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831888" y="3300095"/>
            <a:ext cx="2973070" cy="1022350"/>
            <a:chOff x="831888" y="3300095"/>
            <a:chExt cx="2973070" cy="1022350"/>
          </a:xfrm>
        </p:grpSpPr>
        <p:sp>
          <p:nvSpPr>
            <p:cNvPr id="16" name="object 16"/>
            <p:cNvSpPr/>
            <p:nvPr/>
          </p:nvSpPr>
          <p:spPr>
            <a:xfrm>
              <a:off x="844588" y="3312795"/>
              <a:ext cx="2947670" cy="996950"/>
            </a:xfrm>
            <a:custGeom>
              <a:avLst/>
              <a:gdLst/>
              <a:ahLst/>
              <a:cxnLst/>
              <a:rect l="l" t="t" r="r" b="b"/>
              <a:pathLst>
                <a:path w="2947670" h="996950">
                  <a:moveTo>
                    <a:pt x="2781134" y="0"/>
                  </a:moveTo>
                  <a:lnTo>
                    <a:pt x="166090" y="0"/>
                  </a:lnTo>
                  <a:lnTo>
                    <a:pt x="121936" y="5937"/>
                  </a:lnTo>
                  <a:lnTo>
                    <a:pt x="82260" y="22690"/>
                  </a:lnTo>
                  <a:lnTo>
                    <a:pt x="48645" y="48672"/>
                  </a:lnTo>
                  <a:lnTo>
                    <a:pt x="22675" y="82295"/>
                  </a:lnTo>
                  <a:lnTo>
                    <a:pt x="5932" y="121972"/>
                  </a:lnTo>
                  <a:lnTo>
                    <a:pt x="0" y="166115"/>
                  </a:lnTo>
                  <a:lnTo>
                    <a:pt x="0" y="830452"/>
                  </a:lnTo>
                  <a:lnTo>
                    <a:pt x="5932" y="874596"/>
                  </a:lnTo>
                  <a:lnTo>
                    <a:pt x="22675" y="914272"/>
                  </a:lnTo>
                  <a:lnTo>
                    <a:pt x="48645" y="947896"/>
                  </a:lnTo>
                  <a:lnTo>
                    <a:pt x="82260" y="973878"/>
                  </a:lnTo>
                  <a:lnTo>
                    <a:pt x="121936" y="990631"/>
                  </a:lnTo>
                  <a:lnTo>
                    <a:pt x="166090" y="996568"/>
                  </a:lnTo>
                  <a:lnTo>
                    <a:pt x="2781134" y="996568"/>
                  </a:lnTo>
                  <a:lnTo>
                    <a:pt x="2825277" y="990631"/>
                  </a:lnTo>
                  <a:lnTo>
                    <a:pt x="2864954" y="973878"/>
                  </a:lnTo>
                  <a:lnTo>
                    <a:pt x="2898578" y="947896"/>
                  </a:lnTo>
                  <a:lnTo>
                    <a:pt x="2924560" y="914272"/>
                  </a:lnTo>
                  <a:lnTo>
                    <a:pt x="2941313" y="874596"/>
                  </a:lnTo>
                  <a:lnTo>
                    <a:pt x="2947250" y="830452"/>
                  </a:lnTo>
                  <a:lnTo>
                    <a:pt x="2947250" y="166115"/>
                  </a:lnTo>
                  <a:lnTo>
                    <a:pt x="2941313" y="121972"/>
                  </a:lnTo>
                  <a:lnTo>
                    <a:pt x="2924560" y="82295"/>
                  </a:lnTo>
                  <a:lnTo>
                    <a:pt x="2898578" y="48672"/>
                  </a:lnTo>
                  <a:lnTo>
                    <a:pt x="2864954" y="22690"/>
                  </a:lnTo>
                  <a:lnTo>
                    <a:pt x="2825277" y="5937"/>
                  </a:lnTo>
                  <a:lnTo>
                    <a:pt x="2781134" y="0"/>
                  </a:lnTo>
                  <a:close/>
                </a:path>
              </a:pathLst>
            </a:custGeom>
            <a:solidFill>
              <a:srgbClr val="4F81BC">
                <a:alpha val="6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44588" y="3312795"/>
              <a:ext cx="2947670" cy="996950"/>
            </a:xfrm>
            <a:custGeom>
              <a:avLst/>
              <a:gdLst/>
              <a:ahLst/>
              <a:cxnLst/>
              <a:rect l="l" t="t" r="r" b="b"/>
              <a:pathLst>
                <a:path w="2947670" h="996950">
                  <a:moveTo>
                    <a:pt x="0" y="166115"/>
                  </a:moveTo>
                  <a:lnTo>
                    <a:pt x="5932" y="121972"/>
                  </a:lnTo>
                  <a:lnTo>
                    <a:pt x="22675" y="82295"/>
                  </a:lnTo>
                  <a:lnTo>
                    <a:pt x="48645" y="48672"/>
                  </a:lnTo>
                  <a:lnTo>
                    <a:pt x="82260" y="22690"/>
                  </a:lnTo>
                  <a:lnTo>
                    <a:pt x="121936" y="5937"/>
                  </a:lnTo>
                  <a:lnTo>
                    <a:pt x="166090" y="0"/>
                  </a:lnTo>
                  <a:lnTo>
                    <a:pt x="2781134" y="0"/>
                  </a:lnTo>
                  <a:lnTo>
                    <a:pt x="2825277" y="5937"/>
                  </a:lnTo>
                  <a:lnTo>
                    <a:pt x="2864954" y="22690"/>
                  </a:lnTo>
                  <a:lnTo>
                    <a:pt x="2898578" y="48672"/>
                  </a:lnTo>
                  <a:lnTo>
                    <a:pt x="2924560" y="82295"/>
                  </a:lnTo>
                  <a:lnTo>
                    <a:pt x="2941313" y="121972"/>
                  </a:lnTo>
                  <a:lnTo>
                    <a:pt x="2947250" y="166115"/>
                  </a:lnTo>
                  <a:lnTo>
                    <a:pt x="2947250" y="830452"/>
                  </a:lnTo>
                  <a:lnTo>
                    <a:pt x="2941313" y="874596"/>
                  </a:lnTo>
                  <a:lnTo>
                    <a:pt x="2924560" y="914272"/>
                  </a:lnTo>
                  <a:lnTo>
                    <a:pt x="2898578" y="947896"/>
                  </a:lnTo>
                  <a:lnTo>
                    <a:pt x="2864954" y="973878"/>
                  </a:lnTo>
                  <a:lnTo>
                    <a:pt x="2825277" y="990631"/>
                  </a:lnTo>
                  <a:lnTo>
                    <a:pt x="2781134" y="996568"/>
                  </a:lnTo>
                  <a:lnTo>
                    <a:pt x="166090" y="996568"/>
                  </a:lnTo>
                  <a:lnTo>
                    <a:pt x="121936" y="990631"/>
                  </a:lnTo>
                  <a:lnTo>
                    <a:pt x="82260" y="973878"/>
                  </a:lnTo>
                  <a:lnTo>
                    <a:pt x="48645" y="947896"/>
                  </a:lnTo>
                  <a:lnTo>
                    <a:pt x="22675" y="914272"/>
                  </a:lnTo>
                  <a:lnTo>
                    <a:pt x="5932" y="874596"/>
                  </a:lnTo>
                  <a:lnTo>
                    <a:pt x="0" y="830452"/>
                  </a:lnTo>
                  <a:lnTo>
                    <a:pt x="0" y="166115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45565" y="3360165"/>
            <a:ext cx="2546350" cy="8794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81965" marR="473709" indent="-635" algn="ctr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6F2F9F"/>
                </a:solidFill>
                <a:latin typeface="Calibri"/>
                <a:cs typeface="Calibri"/>
              </a:rPr>
              <a:t>Личностные: </a:t>
            </a:r>
            <a:r>
              <a:rPr sz="1400" b="1" spc="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6F2F9F"/>
                </a:solidFill>
                <a:latin typeface="Calibri"/>
                <a:cs typeface="Calibri"/>
              </a:rPr>
              <a:t>Самоопределение </a:t>
            </a:r>
            <a:r>
              <a:rPr sz="140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6F2F9F"/>
                </a:solidFill>
                <a:latin typeface="Calibri"/>
                <a:cs typeface="Calibri"/>
              </a:rPr>
              <a:t>Смыслообразование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400" spc="-5" dirty="0">
                <a:solidFill>
                  <a:srgbClr val="6F2F9F"/>
                </a:solidFill>
                <a:latin typeface="Calibri"/>
                <a:cs typeface="Calibri"/>
              </a:rPr>
              <a:t>Морально-этическая</a:t>
            </a:r>
            <a:r>
              <a:rPr sz="1400" spc="-2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6F2F9F"/>
                </a:solidFill>
                <a:latin typeface="Calibri"/>
                <a:cs typeface="Calibri"/>
              </a:rPr>
              <a:t>ориентация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389373" y="2830690"/>
            <a:ext cx="2112645" cy="36957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8895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385"/>
              </a:spcBef>
            </a:pPr>
            <a:r>
              <a:rPr sz="1600" b="1" spc="-15" dirty="0">
                <a:solidFill>
                  <a:srgbClr val="244060"/>
                </a:solidFill>
                <a:latin typeface="Calibri"/>
                <a:cs typeface="Calibri"/>
              </a:rPr>
              <a:t>Требования</a:t>
            </a:r>
            <a:r>
              <a:rPr sz="1600" b="1" spc="-50" dirty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244060"/>
                </a:solidFill>
                <a:latin typeface="Calibri"/>
                <a:cs typeface="Calibri"/>
              </a:rPr>
              <a:t>ФГОС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081653" y="3288029"/>
            <a:ext cx="2916555" cy="1092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3370" marR="281940" indent="64135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6F2F9F"/>
                </a:solidFill>
                <a:latin typeface="Calibri"/>
                <a:cs typeface="Calibri"/>
              </a:rPr>
              <a:t>Предметные: </a:t>
            </a:r>
            <a:r>
              <a:rPr sz="1400" b="1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6F2F9F"/>
                </a:solidFill>
                <a:latin typeface="Calibri"/>
                <a:cs typeface="Calibri"/>
              </a:rPr>
              <a:t>Освоение, преобразование </a:t>
            </a:r>
            <a:r>
              <a:rPr sz="1400" dirty="0">
                <a:solidFill>
                  <a:srgbClr val="6F2F9F"/>
                </a:solidFill>
                <a:latin typeface="Calibri"/>
                <a:cs typeface="Calibri"/>
              </a:rPr>
              <a:t>и </a:t>
            </a:r>
            <a:r>
              <a:rPr sz="1400" spc="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F2F9F"/>
                </a:solidFill>
                <a:latin typeface="Calibri"/>
                <a:cs typeface="Calibri"/>
              </a:rPr>
              <a:t>применение</a:t>
            </a:r>
            <a:r>
              <a:rPr sz="1400" spc="-4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F2F9F"/>
                </a:solidFill>
                <a:latin typeface="Calibri"/>
                <a:cs typeface="Calibri"/>
              </a:rPr>
              <a:t>знаний</a:t>
            </a:r>
            <a:r>
              <a:rPr sz="1400" spc="-2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F2F9F"/>
                </a:solidFill>
                <a:latin typeface="Calibri"/>
                <a:cs typeface="Calibri"/>
              </a:rPr>
              <a:t>на</a:t>
            </a:r>
            <a:r>
              <a:rPr sz="1400" spc="-4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F2F9F"/>
                </a:solidFill>
                <a:latin typeface="Calibri"/>
                <a:cs typeface="Calibri"/>
              </a:rPr>
              <a:t>основе</a:t>
            </a:r>
            <a:endParaRPr sz="1400">
              <a:latin typeface="Calibri"/>
              <a:cs typeface="Calibri"/>
            </a:endParaRPr>
          </a:p>
          <a:p>
            <a:pPr marL="768985" marR="5080" indent="-756285">
              <a:lnSpc>
                <a:spcPct val="100000"/>
              </a:lnSpc>
            </a:pPr>
            <a:r>
              <a:rPr sz="1400" spc="-5" dirty="0">
                <a:solidFill>
                  <a:srgbClr val="6F2F9F"/>
                </a:solidFill>
                <a:latin typeface="Calibri"/>
                <a:cs typeface="Calibri"/>
              </a:rPr>
              <a:t>имеющихся </a:t>
            </a:r>
            <a:r>
              <a:rPr sz="1400" dirty="0">
                <a:solidFill>
                  <a:srgbClr val="6F2F9F"/>
                </a:solidFill>
                <a:latin typeface="Calibri"/>
                <a:cs typeface="Calibri"/>
              </a:rPr>
              <a:t>знаний и </a:t>
            </a:r>
            <a:r>
              <a:rPr sz="1400" spc="-5" dirty="0">
                <a:solidFill>
                  <a:srgbClr val="6F2F9F"/>
                </a:solidFill>
                <a:latin typeface="Calibri"/>
                <a:cs typeface="Calibri"/>
              </a:rPr>
              <a:t>познавательных </a:t>
            </a:r>
            <a:r>
              <a:rPr sz="1400" spc="-30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F2F9F"/>
                </a:solidFill>
                <a:latin typeface="Calibri"/>
                <a:cs typeface="Calibri"/>
              </a:rPr>
              <a:t>учебных</a:t>
            </a:r>
            <a:r>
              <a:rPr sz="1400" spc="-10" dirty="0">
                <a:solidFill>
                  <a:srgbClr val="6F2F9F"/>
                </a:solidFill>
                <a:latin typeface="Calibri"/>
                <a:cs typeface="Calibri"/>
              </a:rPr>
              <a:t> действий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7293864" y="3300095"/>
            <a:ext cx="3056890" cy="1022350"/>
            <a:chOff x="7293864" y="3300095"/>
            <a:chExt cx="3056890" cy="1022350"/>
          </a:xfrm>
        </p:grpSpPr>
        <p:sp>
          <p:nvSpPr>
            <p:cNvPr id="22" name="object 22"/>
            <p:cNvSpPr/>
            <p:nvPr/>
          </p:nvSpPr>
          <p:spPr>
            <a:xfrm>
              <a:off x="7306564" y="3312795"/>
              <a:ext cx="3031490" cy="996950"/>
            </a:xfrm>
            <a:custGeom>
              <a:avLst/>
              <a:gdLst/>
              <a:ahLst/>
              <a:cxnLst/>
              <a:rect l="l" t="t" r="r" b="b"/>
              <a:pathLst>
                <a:path w="3031490" h="996950">
                  <a:moveTo>
                    <a:pt x="2865119" y="0"/>
                  </a:moveTo>
                  <a:lnTo>
                    <a:pt x="166115" y="0"/>
                  </a:lnTo>
                  <a:lnTo>
                    <a:pt x="121972" y="5937"/>
                  </a:lnTo>
                  <a:lnTo>
                    <a:pt x="82296" y="22690"/>
                  </a:lnTo>
                  <a:lnTo>
                    <a:pt x="48672" y="48672"/>
                  </a:lnTo>
                  <a:lnTo>
                    <a:pt x="22690" y="82295"/>
                  </a:lnTo>
                  <a:lnTo>
                    <a:pt x="5937" y="121972"/>
                  </a:lnTo>
                  <a:lnTo>
                    <a:pt x="0" y="166115"/>
                  </a:lnTo>
                  <a:lnTo>
                    <a:pt x="0" y="830452"/>
                  </a:lnTo>
                  <a:lnTo>
                    <a:pt x="5937" y="874596"/>
                  </a:lnTo>
                  <a:lnTo>
                    <a:pt x="22690" y="914272"/>
                  </a:lnTo>
                  <a:lnTo>
                    <a:pt x="48672" y="947896"/>
                  </a:lnTo>
                  <a:lnTo>
                    <a:pt x="82296" y="973878"/>
                  </a:lnTo>
                  <a:lnTo>
                    <a:pt x="121972" y="990631"/>
                  </a:lnTo>
                  <a:lnTo>
                    <a:pt x="166115" y="996568"/>
                  </a:lnTo>
                  <a:lnTo>
                    <a:pt x="2865119" y="996568"/>
                  </a:lnTo>
                  <a:lnTo>
                    <a:pt x="2909263" y="990631"/>
                  </a:lnTo>
                  <a:lnTo>
                    <a:pt x="2948939" y="973878"/>
                  </a:lnTo>
                  <a:lnTo>
                    <a:pt x="2982563" y="947896"/>
                  </a:lnTo>
                  <a:lnTo>
                    <a:pt x="3008545" y="914272"/>
                  </a:lnTo>
                  <a:lnTo>
                    <a:pt x="3025298" y="874596"/>
                  </a:lnTo>
                  <a:lnTo>
                    <a:pt x="3031235" y="830452"/>
                  </a:lnTo>
                  <a:lnTo>
                    <a:pt x="3031235" y="166115"/>
                  </a:lnTo>
                  <a:lnTo>
                    <a:pt x="3025298" y="121972"/>
                  </a:lnTo>
                  <a:lnTo>
                    <a:pt x="3008545" y="82295"/>
                  </a:lnTo>
                  <a:lnTo>
                    <a:pt x="2982563" y="48672"/>
                  </a:lnTo>
                  <a:lnTo>
                    <a:pt x="2948939" y="22690"/>
                  </a:lnTo>
                  <a:lnTo>
                    <a:pt x="2909263" y="5937"/>
                  </a:lnTo>
                  <a:lnTo>
                    <a:pt x="2865119" y="0"/>
                  </a:lnTo>
                  <a:close/>
                </a:path>
              </a:pathLst>
            </a:custGeom>
            <a:solidFill>
              <a:srgbClr val="E9D27C">
                <a:alpha val="2784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306564" y="3312795"/>
              <a:ext cx="3031490" cy="996950"/>
            </a:xfrm>
            <a:custGeom>
              <a:avLst/>
              <a:gdLst/>
              <a:ahLst/>
              <a:cxnLst/>
              <a:rect l="l" t="t" r="r" b="b"/>
              <a:pathLst>
                <a:path w="3031490" h="996950">
                  <a:moveTo>
                    <a:pt x="0" y="166115"/>
                  </a:moveTo>
                  <a:lnTo>
                    <a:pt x="5937" y="121972"/>
                  </a:lnTo>
                  <a:lnTo>
                    <a:pt x="22690" y="82295"/>
                  </a:lnTo>
                  <a:lnTo>
                    <a:pt x="48672" y="48672"/>
                  </a:lnTo>
                  <a:lnTo>
                    <a:pt x="82296" y="22690"/>
                  </a:lnTo>
                  <a:lnTo>
                    <a:pt x="121972" y="5937"/>
                  </a:lnTo>
                  <a:lnTo>
                    <a:pt x="166115" y="0"/>
                  </a:lnTo>
                  <a:lnTo>
                    <a:pt x="2865119" y="0"/>
                  </a:lnTo>
                  <a:lnTo>
                    <a:pt x="2909263" y="5937"/>
                  </a:lnTo>
                  <a:lnTo>
                    <a:pt x="2948939" y="22690"/>
                  </a:lnTo>
                  <a:lnTo>
                    <a:pt x="2982563" y="48672"/>
                  </a:lnTo>
                  <a:lnTo>
                    <a:pt x="3008545" y="82295"/>
                  </a:lnTo>
                  <a:lnTo>
                    <a:pt x="3025298" y="121972"/>
                  </a:lnTo>
                  <a:lnTo>
                    <a:pt x="3031235" y="166115"/>
                  </a:lnTo>
                  <a:lnTo>
                    <a:pt x="3031235" y="830452"/>
                  </a:lnTo>
                  <a:lnTo>
                    <a:pt x="3025298" y="874596"/>
                  </a:lnTo>
                  <a:lnTo>
                    <a:pt x="3008545" y="914272"/>
                  </a:lnTo>
                  <a:lnTo>
                    <a:pt x="2982563" y="947896"/>
                  </a:lnTo>
                  <a:lnTo>
                    <a:pt x="2948939" y="973878"/>
                  </a:lnTo>
                  <a:lnTo>
                    <a:pt x="2909263" y="990631"/>
                  </a:lnTo>
                  <a:lnTo>
                    <a:pt x="2865119" y="996568"/>
                  </a:lnTo>
                  <a:lnTo>
                    <a:pt x="166115" y="996568"/>
                  </a:lnTo>
                  <a:lnTo>
                    <a:pt x="121972" y="990631"/>
                  </a:lnTo>
                  <a:lnTo>
                    <a:pt x="82296" y="973878"/>
                  </a:lnTo>
                  <a:lnTo>
                    <a:pt x="48672" y="947896"/>
                  </a:lnTo>
                  <a:lnTo>
                    <a:pt x="22690" y="914272"/>
                  </a:lnTo>
                  <a:lnTo>
                    <a:pt x="5937" y="874596"/>
                  </a:lnTo>
                  <a:lnTo>
                    <a:pt x="0" y="830452"/>
                  </a:lnTo>
                  <a:lnTo>
                    <a:pt x="0" y="166115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8093709" y="3360165"/>
            <a:ext cx="1458595" cy="8794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6F2F9F"/>
                </a:solidFill>
                <a:latin typeface="Calibri"/>
                <a:cs typeface="Calibri"/>
              </a:rPr>
              <a:t>Метапр</a:t>
            </a:r>
            <a:r>
              <a:rPr sz="1400" b="1" spc="-20" dirty="0">
                <a:solidFill>
                  <a:srgbClr val="6F2F9F"/>
                </a:solidFill>
                <a:latin typeface="Calibri"/>
                <a:cs typeface="Calibri"/>
              </a:rPr>
              <a:t>е</a:t>
            </a:r>
            <a:r>
              <a:rPr sz="1400" b="1" dirty="0">
                <a:solidFill>
                  <a:srgbClr val="6F2F9F"/>
                </a:solidFill>
                <a:latin typeface="Calibri"/>
                <a:cs typeface="Calibri"/>
              </a:rPr>
              <a:t>д</a:t>
            </a:r>
            <a:r>
              <a:rPr sz="1400" b="1" spc="-10" dirty="0">
                <a:solidFill>
                  <a:srgbClr val="6F2F9F"/>
                </a:solidFill>
                <a:latin typeface="Calibri"/>
                <a:cs typeface="Calibri"/>
              </a:rPr>
              <a:t>м</a:t>
            </a:r>
            <a:r>
              <a:rPr sz="1400" b="1" spc="-15" dirty="0">
                <a:solidFill>
                  <a:srgbClr val="6F2F9F"/>
                </a:solidFill>
                <a:latin typeface="Calibri"/>
                <a:cs typeface="Calibri"/>
              </a:rPr>
              <a:t>е</a:t>
            </a:r>
            <a:r>
              <a:rPr sz="1400" b="1" dirty="0">
                <a:solidFill>
                  <a:srgbClr val="6F2F9F"/>
                </a:solidFill>
                <a:latin typeface="Calibri"/>
                <a:cs typeface="Calibri"/>
              </a:rPr>
              <a:t>т</a:t>
            </a:r>
            <a:r>
              <a:rPr sz="1400" b="1" spc="-15" dirty="0">
                <a:solidFill>
                  <a:srgbClr val="6F2F9F"/>
                </a:solidFill>
                <a:latin typeface="Calibri"/>
                <a:cs typeface="Calibri"/>
              </a:rPr>
              <a:t>н</a:t>
            </a:r>
            <a:r>
              <a:rPr sz="1400" b="1" dirty="0">
                <a:solidFill>
                  <a:srgbClr val="6F2F9F"/>
                </a:solidFill>
                <a:latin typeface="Calibri"/>
                <a:cs typeface="Calibri"/>
              </a:rPr>
              <a:t>ые:  </a:t>
            </a:r>
            <a:r>
              <a:rPr sz="1400" spc="-10" dirty="0">
                <a:solidFill>
                  <a:srgbClr val="6F2F9F"/>
                </a:solidFill>
                <a:latin typeface="Calibri"/>
                <a:cs typeface="Calibri"/>
              </a:rPr>
              <a:t>Регулятивные </a:t>
            </a:r>
            <a:r>
              <a:rPr sz="1400" spc="-5" dirty="0">
                <a:solidFill>
                  <a:srgbClr val="6F2F9F"/>
                </a:solidFill>
                <a:latin typeface="Calibri"/>
                <a:cs typeface="Calibri"/>
              </a:rPr>
              <a:t> Коммуникативные </a:t>
            </a:r>
            <a:r>
              <a:rPr sz="1400" spc="-30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6F2F9F"/>
                </a:solidFill>
                <a:latin typeface="Calibri"/>
                <a:cs typeface="Calibri"/>
              </a:rPr>
              <a:t>познавательные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993128" y="4503610"/>
            <a:ext cx="1584960" cy="30797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492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75"/>
              </a:spcBef>
            </a:pPr>
            <a:r>
              <a:rPr sz="1400" b="1" dirty="0">
                <a:solidFill>
                  <a:srgbClr val="244060"/>
                </a:solidFill>
                <a:latin typeface="Calibri"/>
                <a:cs typeface="Calibri"/>
              </a:rPr>
              <a:t>Навыки</a:t>
            </a:r>
            <a:r>
              <a:rPr sz="1400" b="1" spc="-65" dirty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44060"/>
                </a:solidFill>
                <a:latin typeface="Calibri"/>
                <a:cs typeface="Calibri"/>
              </a:rPr>
              <a:t>XXI</a:t>
            </a:r>
            <a:r>
              <a:rPr sz="1400" b="1" spc="-15" dirty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44060"/>
                </a:solidFill>
                <a:latin typeface="Calibri"/>
                <a:cs typeface="Calibri"/>
              </a:rPr>
              <a:t>века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1433" y="0"/>
            <a:ext cx="10381615" cy="1013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3890"/>
              </a:lnSpc>
              <a:spcBef>
                <a:spcPts val="100"/>
              </a:spcBef>
              <a:tabLst>
                <a:tab pos="5268595" algn="l"/>
              </a:tabLst>
            </a:pPr>
            <a:r>
              <a:rPr sz="3600" spc="-10" dirty="0"/>
              <a:t>Что</a:t>
            </a:r>
            <a:r>
              <a:rPr sz="3600" spc="-20" dirty="0"/>
              <a:t> означает,</a:t>
            </a:r>
            <a:r>
              <a:rPr sz="3600" spc="5" dirty="0"/>
              <a:t> </a:t>
            </a:r>
            <a:r>
              <a:rPr sz="3600" spc="-10" dirty="0"/>
              <a:t>что</a:t>
            </a:r>
            <a:r>
              <a:rPr sz="3600" spc="10" dirty="0"/>
              <a:t> </a:t>
            </a:r>
            <a:r>
              <a:rPr sz="3600" spc="-15" dirty="0"/>
              <a:t>учитель	</a:t>
            </a:r>
            <a:r>
              <a:rPr sz="3600" spc="-20" dirty="0"/>
              <a:t>готов</a:t>
            </a:r>
            <a:r>
              <a:rPr sz="3600" spc="-30" dirty="0"/>
              <a:t> </a:t>
            </a:r>
            <a:r>
              <a:rPr sz="3600" dirty="0"/>
              <a:t>к</a:t>
            </a:r>
            <a:r>
              <a:rPr sz="3600" spc="-30" dirty="0"/>
              <a:t> </a:t>
            </a:r>
            <a:r>
              <a:rPr sz="3600" spc="-5" dirty="0"/>
              <a:t>развитию</a:t>
            </a:r>
            <a:endParaRPr sz="3600"/>
          </a:p>
          <a:p>
            <a:pPr algn="ctr">
              <a:lnSpc>
                <a:spcPts val="3890"/>
              </a:lnSpc>
            </a:pPr>
            <a:r>
              <a:rPr sz="3600" spc="-5" dirty="0"/>
              <a:t>функциональной</a:t>
            </a:r>
            <a:r>
              <a:rPr sz="3600" spc="-65" dirty="0"/>
              <a:t> </a:t>
            </a:r>
            <a:r>
              <a:rPr sz="3600" spc="-5" dirty="0"/>
              <a:t>грамотности</a:t>
            </a:r>
            <a:r>
              <a:rPr sz="3600" spc="-10" dirty="0"/>
              <a:t> </a:t>
            </a:r>
            <a:r>
              <a:rPr sz="3600" dirty="0"/>
              <a:t>в</a:t>
            </a:r>
            <a:r>
              <a:rPr sz="3600" spc="-30" dirty="0"/>
              <a:t> </a:t>
            </a:r>
            <a:r>
              <a:rPr sz="3600" dirty="0"/>
              <a:t>учебном</a:t>
            </a:r>
            <a:r>
              <a:rPr sz="3600" spc="-15" dirty="0"/>
              <a:t> </a:t>
            </a:r>
            <a:r>
              <a:rPr sz="3600" spc="-10" dirty="0"/>
              <a:t>процессе?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685596" y="1498472"/>
            <a:ext cx="10382885" cy="46329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03860" indent="-391795">
              <a:lnSpc>
                <a:spcPct val="100000"/>
              </a:lnSpc>
              <a:spcBef>
                <a:spcPts val="105"/>
              </a:spcBef>
              <a:buChar char="•"/>
              <a:tabLst>
                <a:tab pos="403860" algn="l"/>
                <a:tab pos="404495" algn="l"/>
              </a:tabLst>
            </a:pPr>
            <a:r>
              <a:rPr lang="ru-RU" sz="2000" spc="-5" dirty="0" smtClean="0">
                <a:latin typeface="Microsoft Sans Serif"/>
                <a:cs typeface="Microsoft Sans Serif"/>
              </a:rPr>
              <a:t>В</a:t>
            </a:r>
            <a:r>
              <a:rPr sz="2000" spc="-5" dirty="0" err="1" smtClean="0">
                <a:latin typeface="Microsoft Sans Serif"/>
                <a:cs typeface="Microsoft Sans Serif"/>
              </a:rPr>
              <a:t>ладе</a:t>
            </a:r>
            <a:r>
              <a:rPr lang="ru-RU" sz="2000" spc="-5" dirty="0" err="1" smtClean="0">
                <a:latin typeface="Microsoft Sans Serif"/>
                <a:cs typeface="Microsoft Sans Serif"/>
              </a:rPr>
              <a:t>ет</a:t>
            </a:r>
            <a:r>
              <a:rPr sz="2000" spc="-30" dirty="0" smtClean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основными</a:t>
            </a:r>
            <a:r>
              <a:rPr sz="2000" spc="-15" dirty="0">
                <a:latin typeface="Microsoft Sans Serif"/>
                <a:cs typeface="Microsoft Sans Serif"/>
              </a:rPr>
              <a:t> понятиями,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связанными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с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spc="-15" dirty="0">
                <a:latin typeface="Microsoft Sans Serif"/>
                <a:cs typeface="Microsoft Sans Serif"/>
              </a:rPr>
              <a:t>функциональной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грамотностью</a:t>
            </a:r>
            <a:endParaRPr sz="2000" dirty="0">
              <a:latin typeface="Microsoft Sans Serif"/>
              <a:cs typeface="Microsoft Sans Serif"/>
            </a:endParaRPr>
          </a:p>
          <a:p>
            <a:pPr marL="403860" marR="560070" indent="-391795">
              <a:lnSpc>
                <a:spcPct val="120000"/>
              </a:lnSpc>
              <a:spcBef>
                <a:spcPts val="1200"/>
              </a:spcBef>
              <a:buChar char="•"/>
              <a:tabLst>
                <a:tab pos="403860" algn="l"/>
                <a:tab pos="404495" algn="l"/>
              </a:tabLst>
            </a:pPr>
            <a:r>
              <a:rPr lang="ru-RU" sz="2000" spc="-5" dirty="0" smtClean="0">
                <a:latin typeface="Microsoft Sans Serif"/>
                <a:cs typeface="Microsoft Sans Serif"/>
              </a:rPr>
              <a:t>В</a:t>
            </a:r>
            <a:r>
              <a:rPr sz="2000" spc="-5" dirty="0" err="1" smtClean="0">
                <a:latin typeface="Microsoft Sans Serif"/>
                <a:cs typeface="Microsoft Sans Serif"/>
              </a:rPr>
              <a:t>ладе</a:t>
            </a:r>
            <a:r>
              <a:rPr lang="ru-RU" sz="2000" spc="-5" dirty="0" err="1" smtClean="0">
                <a:latin typeface="Microsoft Sans Serif"/>
                <a:cs typeface="Microsoft Sans Serif"/>
              </a:rPr>
              <a:t>ет</a:t>
            </a:r>
            <a:r>
              <a:rPr sz="2000" spc="-30" dirty="0" smtClean="0">
                <a:latin typeface="Microsoft Sans Serif"/>
                <a:cs typeface="Microsoft Sans Serif"/>
              </a:rPr>
              <a:t> </a:t>
            </a:r>
            <a:r>
              <a:rPr sz="2000" spc="-30" dirty="0">
                <a:latin typeface="Microsoft Sans Serif"/>
                <a:cs typeface="Microsoft Sans Serif"/>
              </a:rPr>
              <a:t>практиками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формирования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и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spc="-30" dirty="0">
                <a:latin typeface="Microsoft Sans Serif"/>
                <a:cs typeface="Microsoft Sans Serif"/>
              </a:rPr>
              <a:t>оценки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-15" dirty="0">
                <a:latin typeface="Microsoft Sans Serif"/>
                <a:cs typeface="Microsoft Sans Serif"/>
              </a:rPr>
              <a:t>функциональной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15" dirty="0">
                <a:latin typeface="Microsoft Sans Serif"/>
                <a:cs typeface="Microsoft Sans Serif"/>
              </a:rPr>
              <a:t>грамотности 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15" dirty="0">
                <a:latin typeface="Microsoft Sans Serif"/>
                <a:cs typeface="Microsoft Sans Serif"/>
              </a:rPr>
              <a:t>(различение </a:t>
            </a:r>
            <a:r>
              <a:rPr sz="2000" spc="-5" dirty="0">
                <a:latin typeface="Microsoft Sans Serif"/>
                <a:cs typeface="Microsoft Sans Serif"/>
              </a:rPr>
              <a:t>процессов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формирования</a:t>
            </a:r>
            <a:r>
              <a:rPr sz="2000" dirty="0">
                <a:latin typeface="Microsoft Sans Serif"/>
                <a:cs typeface="Microsoft Sans Serif"/>
              </a:rPr>
              <a:t> и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spc="-30" dirty="0">
                <a:latin typeface="Microsoft Sans Serif"/>
                <a:cs typeface="Microsoft Sans Serif"/>
              </a:rPr>
              <a:t>оценки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spc="-15" dirty="0">
                <a:latin typeface="Microsoft Sans Serif"/>
                <a:cs typeface="Microsoft Sans Serif"/>
              </a:rPr>
              <a:t>функциональной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spc="-15" dirty="0">
                <a:latin typeface="Microsoft Sans Serif"/>
                <a:cs typeface="Microsoft Sans Serif"/>
              </a:rPr>
              <a:t>грамотности)</a:t>
            </a:r>
            <a:endParaRPr sz="2000" dirty="0">
              <a:latin typeface="Microsoft Sans Serif"/>
              <a:cs typeface="Microsoft Sans Serif"/>
            </a:endParaRPr>
          </a:p>
          <a:p>
            <a:pPr marL="403860" indent="-391795">
              <a:lnSpc>
                <a:spcPct val="100000"/>
              </a:lnSpc>
              <a:spcBef>
                <a:spcPts val="1680"/>
              </a:spcBef>
              <a:buChar char="•"/>
              <a:tabLst>
                <a:tab pos="403860" algn="l"/>
                <a:tab pos="404495" algn="l"/>
              </a:tabLst>
            </a:pPr>
            <a:r>
              <a:rPr sz="2000" spc="-10" dirty="0" err="1" smtClean="0">
                <a:latin typeface="Microsoft Sans Serif"/>
                <a:cs typeface="Microsoft Sans Serif"/>
              </a:rPr>
              <a:t>Понима</a:t>
            </a:r>
            <a:r>
              <a:rPr lang="ru-RU" sz="2000" spc="-10" dirty="0" err="1" smtClean="0">
                <a:latin typeface="Microsoft Sans Serif"/>
                <a:cs typeface="Microsoft Sans Serif"/>
              </a:rPr>
              <a:t>ет</a:t>
            </a:r>
            <a:r>
              <a:rPr sz="2000" spc="-20" dirty="0" smtClean="0">
                <a:latin typeface="Microsoft Sans Serif"/>
                <a:cs typeface="Microsoft Sans Serif"/>
              </a:rPr>
              <a:t> </a:t>
            </a:r>
            <a:r>
              <a:rPr sz="2000" spc="-10" dirty="0" err="1" smtClean="0">
                <a:latin typeface="Microsoft Sans Serif"/>
                <a:cs typeface="Microsoft Sans Serif"/>
              </a:rPr>
              <a:t>рол</a:t>
            </a:r>
            <a:r>
              <a:rPr lang="ru-RU" sz="2000" spc="-10" dirty="0" smtClean="0">
                <a:latin typeface="Microsoft Sans Serif"/>
                <a:cs typeface="Microsoft Sans Serif"/>
              </a:rPr>
              <a:t>ь</a:t>
            </a:r>
            <a:r>
              <a:rPr sz="2000" spc="5" dirty="0" smtClean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учебных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-35" dirty="0">
                <a:latin typeface="Microsoft Sans Serif"/>
                <a:cs typeface="Microsoft Sans Serif"/>
              </a:rPr>
              <a:t>задач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70" dirty="0">
                <a:latin typeface="Microsoft Sans Serif"/>
                <a:cs typeface="Microsoft Sans Serif"/>
              </a:rPr>
              <a:t>как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средства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формирования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spc="-15" dirty="0">
                <a:latin typeface="Microsoft Sans Serif"/>
                <a:cs typeface="Microsoft Sans Serif"/>
              </a:rPr>
              <a:t>функциональной</a:t>
            </a:r>
            <a:endParaRPr sz="2000" dirty="0">
              <a:latin typeface="Microsoft Sans Serif"/>
              <a:cs typeface="Microsoft Sans Serif"/>
            </a:endParaRPr>
          </a:p>
          <a:p>
            <a:pPr marL="403860">
              <a:lnSpc>
                <a:spcPct val="100000"/>
              </a:lnSpc>
              <a:spcBef>
                <a:spcPts val="480"/>
              </a:spcBef>
            </a:pPr>
            <a:r>
              <a:rPr sz="2000" spc="-15" dirty="0">
                <a:latin typeface="Microsoft Sans Serif"/>
                <a:cs typeface="Microsoft Sans Serif"/>
              </a:rPr>
              <a:t>грамотности</a:t>
            </a:r>
            <a:endParaRPr sz="2000" dirty="0">
              <a:latin typeface="Microsoft Sans Serif"/>
              <a:cs typeface="Microsoft Sans Serif"/>
            </a:endParaRPr>
          </a:p>
          <a:p>
            <a:pPr marL="403860" indent="-391795">
              <a:lnSpc>
                <a:spcPct val="100000"/>
              </a:lnSpc>
              <a:spcBef>
                <a:spcPts val="1680"/>
              </a:spcBef>
              <a:buChar char="•"/>
              <a:tabLst>
                <a:tab pos="403860" algn="l"/>
                <a:tab pos="404495" algn="l"/>
              </a:tabLst>
            </a:pPr>
            <a:r>
              <a:rPr lang="ru-RU" sz="2000" spc="-25" dirty="0" smtClean="0">
                <a:latin typeface="Microsoft Sans Serif"/>
                <a:cs typeface="Microsoft Sans Serif"/>
              </a:rPr>
              <a:t>О</a:t>
            </a:r>
            <a:r>
              <a:rPr sz="2000" spc="-15" dirty="0" err="1" smtClean="0">
                <a:latin typeface="Microsoft Sans Serif"/>
                <a:cs typeface="Microsoft Sans Serif"/>
              </a:rPr>
              <a:t>тбира</a:t>
            </a:r>
            <a:r>
              <a:rPr lang="ru-RU" sz="2000" spc="-15" dirty="0" err="1" smtClean="0">
                <a:latin typeface="Microsoft Sans Serif"/>
                <a:cs typeface="Microsoft Sans Serif"/>
              </a:rPr>
              <a:t>ет</a:t>
            </a:r>
            <a:r>
              <a:rPr sz="2000" dirty="0" smtClean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/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25" dirty="0" err="1" smtClean="0">
                <a:latin typeface="Microsoft Sans Serif"/>
                <a:cs typeface="Microsoft Sans Serif"/>
              </a:rPr>
              <a:t>разрабатыва</a:t>
            </a:r>
            <a:r>
              <a:rPr lang="ru-RU" sz="2000" spc="-25" dirty="0" err="1" smtClean="0">
                <a:latin typeface="Microsoft Sans Serif"/>
                <a:cs typeface="Microsoft Sans Serif"/>
              </a:rPr>
              <a:t>ет</a:t>
            </a:r>
            <a:r>
              <a:rPr lang="ru-RU" sz="2000" spc="-25" dirty="0" smtClean="0">
                <a:latin typeface="Microsoft Sans Serif"/>
                <a:cs typeface="Microsoft Sans Serif"/>
              </a:rPr>
              <a:t> </a:t>
            </a:r>
            <a:r>
              <a:rPr sz="2000" spc="-10" dirty="0" err="1" smtClean="0">
                <a:latin typeface="Microsoft Sans Serif"/>
                <a:cs typeface="Microsoft Sans Serif"/>
              </a:rPr>
              <a:t>учебные</a:t>
            </a:r>
            <a:r>
              <a:rPr sz="2000" spc="15" dirty="0" smtClean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задания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spc="5" dirty="0">
                <a:latin typeface="Microsoft Sans Serif"/>
                <a:cs typeface="Microsoft Sans Serif"/>
              </a:rPr>
              <a:t>для</a:t>
            </a:r>
            <a:r>
              <a:rPr sz="2000" spc="3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формирования </a:t>
            </a:r>
            <a:r>
              <a:rPr sz="2000" dirty="0">
                <a:latin typeface="Microsoft Sans Serif"/>
                <a:cs typeface="Microsoft Sans Serif"/>
              </a:rPr>
              <a:t>и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-30" dirty="0">
                <a:latin typeface="Microsoft Sans Serif"/>
                <a:cs typeface="Microsoft Sans Serif"/>
              </a:rPr>
              <a:t>оценки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-120" dirty="0">
                <a:latin typeface="Microsoft Sans Serif"/>
                <a:cs typeface="Microsoft Sans Serif"/>
              </a:rPr>
              <a:t>ФГ</a:t>
            </a:r>
            <a:endParaRPr sz="2000" dirty="0">
              <a:latin typeface="Microsoft Sans Serif"/>
              <a:cs typeface="Microsoft Sans Serif"/>
            </a:endParaRPr>
          </a:p>
          <a:p>
            <a:pPr marL="403860" marR="481330" indent="-391795">
              <a:lnSpc>
                <a:spcPct val="100000"/>
              </a:lnSpc>
              <a:spcBef>
                <a:spcPts val="1465"/>
              </a:spcBef>
              <a:buChar char="•"/>
              <a:tabLst>
                <a:tab pos="403860" algn="l"/>
                <a:tab pos="404495" algn="l"/>
                <a:tab pos="1868805" algn="l"/>
              </a:tabLst>
            </a:pPr>
            <a:r>
              <a:rPr lang="ru-RU" sz="2000" spc="-5" dirty="0" smtClean="0">
                <a:latin typeface="Microsoft Sans Serif"/>
                <a:cs typeface="Microsoft Sans Serif"/>
              </a:rPr>
              <a:t>В</a:t>
            </a:r>
            <a:r>
              <a:rPr sz="2000" spc="-5" dirty="0" err="1" smtClean="0">
                <a:latin typeface="Microsoft Sans Serif"/>
                <a:cs typeface="Microsoft Sans Serif"/>
              </a:rPr>
              <a:t>ладе</a:t>
            </a:r>
            <a:r>
              <a:rPr lang="ru-RU" sz="2000" spc="-5" dirty="0" err="1" smtClean="0">
                <a:latin typeface="Microsoft Sans Serif"/>
                <a:cs typeface="Microsoft Sans Serif"/>
              </a:rPr>
              <a:t>ет</a:t>
            </a:r>
            <a:r>
              <a:rPr lang="ru-RU" sz="2000" spc="-5" dirty="0" smtClean="0">
                <a:latin typeface="Microsoft Sans Serif"/>
                <a:cs typeface="Microsoft Sans Serif"/>
              </a:rPr>
              <a:t> </a:t>
            </a:r>
            <a:r>
              <a:rPr sz="2000" spc="-30" dirty="0" err="1" smtClean="0">
                <a:latin typeface="Microsoft Sans Serif"/>
                <a:cs typeface="Microsoft Sans Serif"/>
              </a:rPr>
              <a:t>практиками</a:t>
            </a:r>
            <a:r>
              <a:rPr sz="2000" spc="-5" dirty="0" smtClean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развивающего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15" dirty="0">
                <a:latin typeface="Microsoft Sans Serif"/>
                <a:cs typeface="Microsoft Sans Serif"/>
              </a:rPr>
              <a:t>обучения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spc="-15" dirty="0">
                <a:latin typeface="Microsoft Sans Serif"/>
                <a:cs typeface="Microsoft Sans Serif"/>
              </a:rPr>
              <a:t>(работа</a:t>
            </a:r>
            <a:r>
              <a:rPr sz="2000" dirty="0">
                <a:latin typeface="Microsoft Sans Serif"/>
                <a:cs typeface="Microsoft Sans Serif"/>
              </a:rPr>
              <a:t> в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группах,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проектная</a:t>
            </a:r>
            <a:r>
              <a:rPr sz="2000" dirty="0">
                <a:latin typeface="Microsoft Sans Serif"/>
                <a:cs typeface="Microsoft Sans Serif"/>
              </a:rPr>
              <a:t> и </a:t>
            </a:r>
            <a:r>
              <a:rPr sz="2000" spc="-515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исследовательская</a:t>
            </a:r>
            <a:r>
              <a:rPr sz="2000" spc="-4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деятельность </a:t>
            </a:r>
            <a:r>
              <a:rPr sz="2000" dirty="0">
                <a:latin typeface="Microsoft Sans Serif"/>
                <a:cs typeface="Microsoft Sans Serif"/>
              </a:rPr>
              <a:t>и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др.)</a:t>
            </a:r>
            <a:endParaRPr sz="2000" dirty="0">
              <a:latin typeface="Microsoft Sans Serif"/>
              <a:cs typeface="Microsoft Sans Serif"/>
            </a:endParaRPr>
          </a:p>
          <a:p>
            <a:pPr marL="403860" marR="859155" indent="-391795">
              <a:lnSpc>
                <a:spcPct val="100000"/>
              </a:lnSpc>
              <a:spcBef>
                <a:spcPts val="1205"/>
              </a:spcBef>
              <a:buChar char="•"/>
              <a:tabLst>
                <a:tab pos="403860" algn="l"/>
                <a:tab pos="404495" algn="l"/>
              </a:tabLst>
            </a:pPr>
            <a:r>
              <a:rPr lang="ru-RU" sz="2000" spc="-5" dirty="0" smtClean="0">
                <a:latin typeface="Microsoft Sans Serif"/>
                <a:cs typeface="Microsoft Sans Serif"/>
              </a:rPr>
              <a:t>В</a:t>
            </a:r>
            <a:r>
              <a:rPr sz="2000" spc="-5" dirty="0" err="1" smtClean="0">
                <a:latin typeface="Microsoft Sans Serif"/>
                <a:cs typeface="Microsoft Sans Serif"/>
              </a:rPr>
              <a:t>ладе</a:t>
            </a:r>
            <a:r>
              <a:rPr lang="ru-RU" sz="2000" spc="-5" dirty="0" err="1" smtClean="0">
                <a:latin typeface="Microsoft Sans Serif"/>
                <a:cs typeface="Microsoft Sans Serif"/>
              </a:rPr>
              <a:t>ет</a:t>
            </a:r>
            <a:r>
              <a:rPr sz="2000" spc="-35" dirty="0" smtClean="0">
                <a:latin typeface="Microsoft Sans Serif"/>
                <a:cs typeface="Microsoft Sans Serif"/>
              </a:rPr>
              <a:t> </a:t>
            </a:r>
            <a:r>
              <a:rPr sz="2000" spc="-15" dirty="0">
                <a:latin typeface="Microsoft Sans Serif"/>
                <a:cs typeface="Microsoft Sans Serif"/>
              </a:rPr>
              <a:t>технологией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15" dirty="0">
                <a:latin typeface="Microsoft Sans Serif"/>
                <a:cs typeface="Microsoft Sans Serif"/>
              </a:rPr>
              <a:t>формирующего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оценивания </a:t>
            </a:r>
            <a:r>
              <a:rPr sz="2000" dirty="0">
                <a:latin typeface="Microsoft Sans Serif"/>
                <a:cs typeface="Microsoft Sans Serif"/>
              </a:rPr>
              <a:t>с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-35" dirty="0">
                <a:latin typeface="Microsoft Sans Serif"/>
                <a:cs typeface="Microsoft Sans Serif"/>
              </a:rPr>
              <a:t>учетом</a:t>
            </a:r>
            <a:r>
              <a:rPr sz="2000" spc="30" dirty="0">
                <a:latin typeface="Microsoft Sans Serif"/>
                <a:cs typeface="Microsoft Sans Serif"/>
              </a:rPr>
              <a:t> </a:t>
            </a:r>
            <a:r>
              <a:rPr sz="2000" spc="-15" dirty="0">
                <a:latin typeface="Microsoft Sans Serif"/>
                <a:cs typeface="Microsoft Sans Serif"/>
              </a:rPr>
              <a:t>критериально- </a:t>
            </a:r>
            <a:r>
              <a:rPr sz="2000" spc="-515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уровневого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подхода</a:t>
            </a:r>
            <a:endParaRPr sz="2000" dirty="0">
              <a:latin typeface="Microsoft Sans Serif"/>
              <a:cs typeface="Microsoft Sans Serif"/>
            </a:endParaRPr>
          </a:p>
          <a:p>
            <a:pPr marL="403860" indent="-391795">
              <a:lnSpc>
                <a:spcPct val="100000"/>
              </a:lnSpc>
              <a:spcBef>
                <a:spcPts val="1200"/>
              </a:spcBef>
              <a:buChar char="•"/>
              <a:tabLst>
                <a:tab pos="403860" algn="l"/>
                <a:tab pos="404495" algn="l"/>
              </a:tabLst>
            </a:pPr>
            <a:r>
              <a:rPr sz="2000" spc="-25" dirty="0" err="1" smtClean="0">
                <a:latin typeface="Microsoft Sans Serif"/>
                <a:cs typeface="Microsoft Sans Serif"/>
              </a:rPr>
              <a:t>Уме</a:t>
            </a:r>
            <a:r>
              <a:rPr lang="ru-RU" sz="2000" spc="-25" dirty="0" err="1" smtClean="0">
                <a:latin typeface="Microsoft Sans Serif"/>
                <a:cs typeface="Microsoft Sans Serif"/>
              </a:rPr>
              <a:t>ет</a:t>
            </a:r>
            <a:r>
              <a:rPr lang="ru-RU" sz="2000" spc="-25" dirty="0" smtClean="0">
                <a:latin typeface="Microsoft Sans Serif"/>
                <a:cs typeface="Microsoft Sans Serif"/>
              </a:rPr>
              <a:t> </a:t>
            </a:r>
            <a:r>
              <a:rPr sz="2000" spc="-20" dirty="0" err="1" smtClean="0">
                <a:latin typeface="Microsoft Sans Serif"/>
                <a:cs typeface="Microsoft Sans Serif"/>
              </a:rPr>
              <a:t>работать</a:t>
            </a:r>
            <a:r>
              <a:rPr sz="2000" spc="10" dirty="0" smtClean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в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команде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15" dirty="0">
                <a:latin typeface="Microsoft Sans Serif"/>
                <a:cs typeface="Microsoft Sans Serif"/>
              </a:rPr>
              <a:t>учителей,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spc="-30" dirty="0">
                <a:latin typeface="Microsoft Sans Serif"/>
                <a:cs typeface="Microsoft Sans Serif"/>
              </a:rPr>
              <a:t>организуя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30" dirty="0">
                <a:latin typeface="Microsoft Sans Serif"/>
                <a:cs typeface="Microsoft Sans Serif"/>
              </a:rPr>
              <a:t>межпредметное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взаимодействие</a:t>
            </a:r>
            <a:endParaRPr sz="20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13205" y="84201"/>
            <a:ext cx="9460788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41730" marR="5080" indent="-844550">
              <a:lnSpc>
                <a:spcPct val="100000"/>
              </a:lnSpc>
              <a:spcBef>
                <a:spcPts val="100"/>
              </a:spcBef>
            </a:pPr>
            <a:r>
              <a:rPr dirty="0" err="1"/>
              <a:t>Задачи</a:t>
            </a:r>
            <a:r>
              <a:rPr spc="-50" dirty="0"/>
              <a:t> </a:t>
            </a:r>
            <a:r>
              <a:rPr spc="-5" dirty="0" err="1" smtClean="0"/>
              <a:t>образовательн</a:t>
            </a:r>
            <a:r>
              <a:rPr lang="ru-RU" spc="-5" dirty="0" smtClean="0"/>
              <a:t>ой</a:t>
            </a:r>
            <a:r>
              <a:rPr spc="-25" dirty="0" smtClean="0"/>
              <a:t> </a:t>
            </a:r>
            <a:r>
              <a:rPr dirty="0" err="1" smtClean="0"/>
              <a:t>организаци</a:t>
            </a:r>
            <a:r>
              <a:rPr lang="ru-RU" dirty="0" smtClean="0"/>
              <a:t>и</a:t>
            </a:r>
            <a:r>
              <a:rPr spc="-40" dirty="0" smtClean="0"/>
              <a:t> </a:t>
            </a:r>
            <a:r>
              <a:rPr dirty="0"/>
              <a:t>в</a:t>
            </a:r>
            <a:r>
              <a:rPr spc="-10" dirty="0"/>
              <a:t> </a:t>
            </a:r>
            <a:r>
              <a:rPr dirty="0"/>
              <a:t>развитии </a:t>
            </a:r>
            <a:r>
              <a:rPr spc="-705" dirty="0"/>
              <a:t> </a:t>
            </a:r>
            <a:r>
              <a:rPr dirty="0"/>
              <a:t>функциональной</a:t>
            </a:r>
            <a:r>
              <a:rPr spc="-25" dirty="0"/>
              <a:t> </a:t>
            </a:r>
            <a:r>
              <a:rPr dirty="0"/>
              <a:t>грамотности</a:t>
            </a:r>
            <a:r>
              <a:rPr spc="-20" dirty="0"/>
              <a:t> </a:t>
            </a:r>
            <a:r>
              <a:rPr spc="-10" dirty="0"/>
              <a:t>учащихся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41731" y="1461897"/>
            <a:ext cx="10711180" cy="4750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04495" indent="-392430">
              <a:lnSpc>
                <a:spcPct val="100000"/>
              </a:lnSpc>
              <a:spcBef>
                <a:spcPts val="95"/>
              </a:spcBef>
              <a:buFont typeface="Microsoft Sans Serif"/>
              <a:buChar char="•"/>
              <a:tabLst>
                <a:tab pos="404495" algn="l"/>
                <a:tab pos="405130" algn="l"/>
              </a:tabLst>
            </a:pPr>
            <a:r>
              <a:rPr sz="2500" spc="-10" dirty="0">
                <a:latin typeface="Calibri"/>
                <a:cs typeface="Calibri"/>
              </a:rPr>
              <a:t>Разработать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программу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по</a:t>
            </a:r>
            <a:r>
              <a:rPr sz="2500" spc="1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развитию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функциональной</a:t>
            </a:r>
            <a:r>
              <a:rPr sz="2500" spc="3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грамотности</a:t>
            </a:r>
            <a:endParaRPr sz="2500">
              <a:latin typeface="Calibri"/>
              <a:cs typeface="Calibri"/>
            </a:endParaRPr>
          </a:p>
          <a:p>
            <a:pPr marL="404495" marR="115570" indent="-392430">
              <a:lnSpc>
                <a:spcPts val="2400"/>
              </a:lnSpc>
              <a:spcBef>
                <a:spcPts val="580"/>
              </a:spcBef>
              <a:buFont typeface="Microsoft Sans Serif"/>
              <a:buChar char="•"/>
              <a:tabLst>
                <a:tab pos="404495" algn="l"/>
                <a:tab pos="405130" algn="l"/>
              </a:tabLst>
            </a:pPr>
            <a:r>
              <a:rPr sz="2500" spc="-15" dirty="0">
                <a:latin typeface="Calibri"/>
                <a:cs typeface="Calibri"/>
              </a:rPr>
              <a:t>Выделить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специалиста,</a:t>
            </a:r>
            <a:r>
              <a:rPr sz="2500" spc="35" dirty="0">
                <a:latin typeface="Calibri"/>
                <a:cs typeface="Calibri"/>
              </a:rPr>
              <a:t> </a:t>
            </a:r>
            <a:r>
              <a:rPr sz="2500" spc="-20" dirty="0">
                <a:latin typeface="Calibri"/>
                <a:cs typeface="Calibri"/>
              </a:rPr>
              <a:t>который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30" dirty="0">
                <a:latin typeface="Calibri"/>
                <a:cs typeface="Calibri"/>
              </a:rPr>
              <a:t>будет</a:t>
            </a:r>
            <a:r>
              <a:rPr sz="2500" spc="2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отвечать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за</a:t>
            </a:r>
            <a:r>
              <a:rPr sz="2500" spc="1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реализацию</a:t>
            </a:r>
            <a:r>
              <a:rPr sz="2500" spc="2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программы </a:t>
            </a:r>
            <a:r>
              <a:rPr sz="2500" spc="-55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по</a:t>
            </a:r>
            <a:r>
              <a:rPr sz="2500" spc="-1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развитию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функциональной</a:t>
            </a:r>
            <a:r>
              <a:rPr sz="2500" spc="1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грамотности</a:t>
            </a:r>
            <a:endParaRPr sz="2500">
              <a:latin typeface="Calibri"/>
              <a:cs typeface="Calibri"/>
            </a:endParaRPr>
          </a:p>
          <a:p>
            <a:pPr marL="404495" indent="-392430">
              <a:lnSpc>
                <a:spcPts val="2700"/>
              </a:lnSpc>
              <a:spcBef>
                <a:spcPts val="20"/>
              </a:spcBef>
              <a:buFont typeface="Microsoft Sans Serif"/>
              <a:buChar char="•"/>
              <a:tabLst>
                <a:tab pos="404495" algn="l"/>
                <a:tab pos="405130" algn="l"/>
              </a:tabLst>
            </a:pPr>
            <a:r>
              <a:rPr sz="2500" spc="-10" dirty="0">
                <a:latin typeface="Calibri"/>
                <a:cs typeface="Calibri"/>
              </a:rPr>
              <a:t>Спланировать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и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организовать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работу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по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повышению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квалификации</a:t>
            </a:r>
            <a:endParaRPr sz="2500">
              <a:latin typeface="Calibri"/>
              <a:cs typeface="Calibri"/>
            </a:endParaRPr>
          </a:p>
          <a:p>
            <a:pPr marL="404495" marR="752475">
              <a:lnSpc>
                <a:spcPts val="2400"/>
              </a:lnSpc>
              <a:spcBef>
                <a:spcPts val="280"/>
              </a:spcBef>
            </a:pPr>
            <a:r>
              <a:rPr sz="2500" spc="-15" dirty="0">
                <a:latin typeface="Calibri"/>
                <a:cs typeface="Calibri"/>
              </a:rPr>
              <a:t>учителей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по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15" dirty="0">
                <a:latin typeface="Calibri"/>
                <a:cs typeface="Calibri"/>
              </a:rPr>
              <a:t>разработке</a:t>
            </a:r>
            <a:r>
              <a:rPr sz="2500" spc="3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и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использованию</a:t>
            </a:r>
            <a:r>
              <a:rPr sz="2500" spc="2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заданий</a:t>
            </a:r>
            <a:r>
              <a:rPr sz="2500" spc="3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для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формирования </a:t>
            </a:r>
            <a:r>
              <a:rPr sz="2500" spc="-55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функциональной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грамотности</a:t>
            </a:r>
            <a:endParaRPr sz="2500">
              <a:latin typeface="Calibri"/>
              <a:cs typeface="Calibri"/>
            </a:endParaRPr>
          </a:p>
          <a:p>
            <a:pPr marL="404495" marR="5080" indent="-392430">
              <a:lnSpc>
                <a:spcPct val="80000"/>
              </a:lnSpc>
              <a:spcBef>
                <a:spcPts val="620"/>
              </a:spcBef>
              <a:buFont typeface="Microsoft Sans Serif"/>
              <a:buChar char="•"/>
              <a:tabLst>
                <a:tab pos="404495" algn="l"/>
                <a:tab pos="405130" algn="l"/>
              </a:tabLst>
            </a:pPr>
            <a:r>
              <a:rPr sz="2500" spc="-5" dirty="0">
                <a:latin typeface="Calibri"/>
                <a:cs typeface="Calibri"/>
              </a:rPr>
              <a:t>Изучить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особенности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(инструментария</a:t>
            </a:r>
            <a:r>
              <a:rPr sz="2500" spc="4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и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30" dirty="0">
                <a:latin typeface="Calibri"/>
                <a:cs typeface="Calibri"/>
              </a:rPr>
              <a:t>подходы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к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оценке)</a:t>
            </a:r>
            <a:r>
              <a:rPr sz="2500" spc="2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в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исследования </a:t>
            </a:r>
            <a:r>
              <a:rPr sz="2500" spc="-55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PISA-2018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и</a:t>
            </a:r>
            <a:r>
              <a:rPr sz="2500" spc="-10" dirty="0">
                <a:latin typeface="Calibri"/>
                <a:cs typeface="Calibri"/>
              </a:rPr>
              <a:t> PISA-2022,</a:t>
            </a:r>
            <a:r>
              <a:rPr sz="2500" spc="2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а </a:t>
            </a:r>
            <a:r>
              <a:rPr sz="2500" spc="-10" dirty="0">
                <a:latin typeface="Calibri"/>
                <a:cs typeface="Calibri"/>
              </a:rPr>
              <a:t>также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в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федеральном</a:t>
            </a:r>
            <a:r>
              <a:rPr sz="2500" spc="1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проекте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Минпроса</a:t>
            </a:r>
            <a:r>
              <a:rPr sz="2500" spc="2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РФ</a:t>
            </a:r>
            <a:endParaRPr sz="2500">
              <a:latin typeface="Calibri"/>
              <a:cs typeface="Calibri"/>
            </a:endParaRPr>
          </a:p>
          <a:p>
            <a:pPr marL="404495">
              <a:lnSpc>
                <a:spcPts val="2400"/>
              </a:lnSpc>
            </a:pPr>
            <a:r>
              <a:rPr sz="2500" spc="-10" dirty="0">
                <a:latin typeface="Calibri"/>
                <a:cs typeface="Calibri"/>
              </a:rPr>
              <a:t>«Мониторинг</a:t>
            </a:r>
            <a:r>
              <a:rPr sz="2500" spc="-1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формирования</a:t>
            </a:r>
            <a:r>
              <a:rPr sz="2500" spc="2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функциональной</a:t>
            </a:r>
            <a:r>
              <a:rPr sz="2500" spc="3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грамотности </a:t>
            </a:r>
            <a:r>
              <a:rPr sz="2500" spc="-10" dirty="0">
                <a:latin typeface="Calibri"/>
                <a:cs typeface="Calibri"/>
              </a:rPr>
              <a:t>обучающихся»</a:t>
            </a:r>
            <a:endParaRPr sz="2500">
              <a:latin typeface="Calibri"/>
              <a:cs typeface="Calibri"/>
            </a:endParaRPr>
          </a:p>
          <a:p>
            <a:pPr marL="404495" marR="125095" indent="-392430">
              <a:lnSpc>
                <a:spcPts val="2400"/>
              </a:lnSpc>
              <a:spcBef>
                <a:spcPts val="580"/>
              </a:spcBef>
              <a:buFont typeface="Microsoft Sans Serif"/>
              <a:buChar char="•"/>
              <a:tabLst>
                <a:tab pos="404495" algn="l"/>
                <a:tab pos="405130" algn="l"/>
              </a:tabLst>
            </a:pPr>
            <a:r>
              <a:rPr sz="2500" spc="-5" dirty="0">
                <a:latin typeface="Calibri"/>
                <a:cs typeface="Calibri"/>
              </a:rPr>
              <a:t>Проанализировать</a:t>
            </a:r>
            <a:r>
              <a:rPr sz="2500" spc="-10" dirty="0">
                <a:latin typeface="Calibri"/>
                <a:cs typeface="Calibri"/>
              </a:rPr>
              <a:t> учебно-методические</a:t>
            </a:r>
            <a:r>
              <a:rPr sz="2500" spc="3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материалы, </a:t>
            </a:r>
            <a:r>
              <a:rPr sz="2500" spc="-20" dirty="0">
                <a:latin typeface="Calibri"/>
                <a:cs typeface="Calibri"/>
              </a:rPr>
              <a:t>которые</a:t>
            </a:r>
            <a:r>
              <a:rPr sz="2500" spc="-10" dirty="0">
                <a:latin typeface="Calibri"/>
                <a:cs typeface="Calibri"/>
              </a:rPr>
              <a:t> </a:t>
            </a:r>
            <a:r>
              <a:rPr sz="2500" spc="-15" dirty="0">
                <a:latin typeface="Calibri"/>
                <a:cs typeface="Calibri"/>
              </a:rPr>
              <a:t>используют </a:t>
            </a:r>
            <a:r>
              <a:rPr sz="2500" spc="-10" dirty="0">
                <a:latin typeface="Calibri"/>
                <a:cs typeface="Calibri"/>
              </a:rPr>
              <a:t> учителя,</a:t>
            </a:r>
            <a:r>
              <a:rPr sz="2500" spc="-1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и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обеспечить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учителей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учебными</a:t>
            </a:r>
            <a:r>
              <a:rPr sz="2500" spc="1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материалами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нового</a:t>
            </a:r>
            <a:r>
              <a:rPr sz="2500" spc="-25" dirty="0">
                <a:latin typeface="Calibri"/>
                <a:cs typeface="Calibri"/>
              </a:rPr>
              <a:t> </a:t>
            </a:r>
            <a:r>
              <a:rPr sz="2500" spc="-15" dirty="0">
                <a:latin typeface="Calibri"/>
                <a:cs typeface="Calibri"/>
              </a:rPr>
              <a:t>поколения</a:t>
            </a:r>
            <a:endParaRPr sz="2500">
              <a:latin typeface="Calibri"/>
              <a:cs typeface="Calibri"/>
            </a:endParaRPr>
          </a:p>
          <a:p>
            <a:pPr marL="404495" marR="295275" indent="-392430">
              <a:lnSpc>
                <a:spcPct val="80000"/>
              </a:lnSpc>
              <a:spcBef>
                <a:spcPts val="620"/>
              </a:spcBef>
              <a:buFont typeface="Microsoft Sans Serif"/>
              <a:buChar char="•"/>
              <a:tabLst>
                <a:tab pos="404495" algn="l"/>
                <a:tab pos="405130" algn="l"/>
              </a:tabLst>
            </a:pPr>
            <a:r>
              <a:rPr sz="2500" spc="-5" dirty="0">
                <a:latin typeface="Calibri"/>
                <a:cs typeface="Calibri"/>
              </a:rPr>
              <a:t>Перестроить </a:t>
            </a:r>
            <a:r>
              <a:rPr sz="2500" spc="-15" dirty="0">
                <a:latin typeface="Calibri"/>
                <a:cs typeface="Calibri"/>
              </a:rPr>
              <a:t>методическую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работу</a:t>
            </a:r>
            <a:r>
              <a:rPr sz="2500" spc="-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учителей,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создать</a:t>
            </a:r>
            <a:r>
              <a:rPr sz="2500" spc="2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механизмы </a:t>
            </a:r>
            <a:r>
              <a:rPr sz="2500" spc="-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мотивации</a:t>
            </a:r>
            <a:r>
              <a:rPr sz="2500" spc="-2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учителей,</a:t>
            </a:r>
            <a:r>
              <a:rPr sz="2500" spc="1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организации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их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15" dirty="0">
                <a:latin typeface="Calibri"/>
                <a:cs typeface="Calibri"/>
              </a:rPr>
              <a:t>сотрудничества</a:t>
            </a:r>
            <a:r>
              <a:rPr sz="2500" spc="2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и</a:t>
            </a:r>
            <a:r>
              <a:rPr sz="2500" spc="-1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обмена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опытом,</a:t>
            </a:r>
            <a:r>
              <a:rPr sz="2500" spc="-3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а </a:t>
            </a:r>
            <a:r>
              <a:rPr sz="2500" spc="-55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также</a:t>
            </a:r>
            <a:r>
              <a:rPr sz="2500" spc="-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поощрения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их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работы</a:t>
            </a:r>
            <a:endParaRPr sz="2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0681" y="148209"/>
            <a:ext cx="10217785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94785" marR="5080" indent="-398272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Электронный</a:t>
            </a:r>
            <a:r>
              <a:rPr spc="-15" dirty="0"/>
              <a:t> </a:t>
            </a:r>
            <a:r>
              <a:rPr spc="-5" dirty="0"/>
              <a:t>банк</a:t>
            </a:r>
            <a:r>
              <a:rPr spc="-10" dirty="0"/>
              <a:t> </a:t>
            </a:r>
            <a:r>
              <a:rPr dirty="0"/>
              <a:t>заданий</a:t>
            </a:r>
            <a:r>
              <a:rPr spc="-5" dirty="0"/>
              <a:t> для</a:t>
            </a:r>
            <a:r>
              <a:rPr spc="5" dirty="0"/>
              <a:t> </a:t>
            </a:r>
            <a:r>
              <a:rPr spc="-5" dirty="0"/>
              <a:t>оценки</a:t>
            </a:r>
            <a:r>
              <a:rPr spc="10" dirty="0"/>
              <a:t> </a:t>
            </a:r>
            <a:r>
              <a:rPr spc="-5" dirty="0"/>
              <a:t>функциональной </a:t>
            </a:r>
            <a:r>
              <a:rPr spc="-710" dirty="0"/>
              <a:t> </a:t>
            </a:r>
            <a:r>
              <a:rPr dirty="0"/>
              <a:t>грамотности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39925" y="1296212"/>
            <a:ext cx="7929626" cy="557212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287" y="6928510"/>
            <a:ext cx="1647825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5" dirty="0">
                <a:solidFill>
                  <a:srgbClr val="A6A6A6"/>
                </a:solidFill>
                <a:latin typeface="Calibri"/>
                <a:cs typeface="Calibri"/>
              </a:rPr>
              <a:t>©</a:t>
            </a:r>
            <a:r>
              <a:rPr sz="700" spc="-20" dirty="0">
                <a:solidFill>
                  <a:srgbClr val="A6A6A6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A6A6A6"/>
                </a:solidFill>
                <a:latin typeface="Calibri"/>
                <a:cs typeface="Calibri"/>
              </a:rPr>
              <a:t>АО «Издательство</a:t>
            </a:r>
            <a:r>
              <a:rPr sz="700" spc="40" dirty="0">
                <a:solidFill>
                  <a:srgbClr val="A6A6A6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A6A6A6"/>
                </a:solidFill>
                <a:latin typeface="Calibri"/>
                <a:cs typeface="Calibri"/>
              </a:rPr>
              <a:t>«Просвещение»</a:t>
            </a:r>
            <a:r>
              <a:rPr sz="700" spc="35" dirty="0">
                <a:solidFill>
                  <a:srgbClr val="A6A6A6"/>
                </a:solidFill>
                <a:latin typeface="Calibri"/>
                <a:cs typeface="Calibri"/>
              </a:rPr>
              <a:t> </a:t>
            </a:r>
            <a:r>
              <a:rPr sz="700" spc="-10" dirty="0">
                <a:solidFill>
                  <a:srgbClr val="A6A6A6"/>
                </a:solidFill>
                <a:latin typeface="Calibri"/>
                <a:cs typeface="Calibri"/>
              </a:rPr>
              <a:t>2019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96531" y="1206588"/>
            <a:ext cx="10146030" cy="677545"/>
          </a:xfrm>
          <a:prstGeom prst="rect">
            <a:avLst/>
          </a:prstGeom>
          <a:solidFill>
            <a:srgbClr val="7E7E7E"/>
          </a:solidFill>
        </p:spPr>
        <p:txBody>
          <a:bodyPr vert="horz" wrap="square" lIns="0" tIns="179070" rIns="0" bIns="0" rtlCol="0">
            <a:spAutoFit/>
          </a:bodyPr>
          <a:lstStyle/>
          <a:p>
            <a:pPr marL="107314">
              <a:lnSpc>
                <a:spcPct val="100000"/>
              </a:lnSpc>
              <a:spcBef>
                <a:spcPts val="1410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Сборники</a:t>
            </a:r>
            <a:r>
              <a:rPr sz="20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эталонных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изданий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68648" y="2233675"/>
            <a:ext cx="7875905" cy="3044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5"/>
              </a:spcBef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sz="1400" b="1" spc="-5" dirty="0">
                <a:solidFill>
                  <a:srgbClr val="1F3863"/>
                </a:solidFill>
                <a:latin typeface="Arial"/>
                <a:cs typeface="Arial"/>
              </a:rPr>
              <a:t>Предназначены</a:t>
            </a:r>
            <a:r>
              <a:rPr sz="1400" b="1" spc="-2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для</a:t>
            </a:r>
            <a:r>
              <a:rPr sz="1400" spc="1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формирования</a:t>
            </a:r>
            <a:r>
              <a:rPr sz="1400" spc="1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и</a:t>
            </a:r>
            <a:r>
              <a:rPr sz="1400" spc="2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F3863"/>
                </a:solidFill>
                <a:latin typeface="Microsoft Sans Serif"/>
                <a:cs typeface="Microsoft Sans Serif"/>
              </a:rPr>
              <a:t>оценки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всех</a:t>
            </a:r>
            <a:r>
              <a:rPr sz="1400" spc="1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аспектов</a:t>
            </a:r>
            <a:r>
              <a:rPr sz="1400" spc="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функциональной</a:t>
            </a:r>
            <a:endParaRPr sz="1400" dirty="0">
              <a:latin typeface="Microsoft Sans Serif"/>
              <a:cs typeface="Microsoft Sans Serif"/>
            </a:endParaRPr>
          </a:p>
          <a:p>
            <a:pPr marL="299085">
              <a:lnSpc>
                <a:spcPct val="100000"/>
              </a:lnSpc>
            </a:pP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грамотности,</a:t>
            </a:r>
            <a:r>
              <a:rPr sz="1400" spc="-3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F3863"/>
                </a:solidFill>
                <a:latin typeface="Microsoft Sans Serif"/>
                <a:cs typeface="Microsoft Sans Serif"/>
              </a:rPr>
              <a:t>которые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изучаются</a:t>
            </a:r>
            <a:r>
              <a:rPr sz="1400" spc="-2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в</a:t>
            </a:r>
            <a:r>
              <a:rPr sz="1400" spc="2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F3863"/>
                </a:solidFill>
                <a:latin typeface="Microsoft Sans Serif"/>
                <a:cs typeface="Microsoft Sans Serif"/>
              </a:rPr>
              <a:t>международном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 сравнительном</a:t>
            </a:r>
            <a:r>
              <a:rPr sz="1400" spc="-4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исследовании</a:t>
            </a:r>
            <a:r>
              <a:rPr sz="1400" spc="1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PISA.</a:t>
            </a:r>
            <a:endParaRPr sz="1400" dirty="0">
              <a:latin typeface="Microsoft Sans Serif"/>
              <a:cs typeface="Microsoft Sans Serif"/>
            </a:endParaRPr>
          </a:p>
          <a:p>
            <a:pPr marL="299085" marR="5080" indent="-287020">
              <a:lnSpc>
                <a:spcPct val="100000"/>
              </a:lnSpc>
              <a:spcBef>
                <a:spcPts val="1200"/>
              </a:spcBef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sz="1400" b="1" spc="-10" dirty="0">
                <a:solidFill>
                  <a:srgbClr val="1F3863"/>
                </a:solidFill>
                <a:latin typeface="Arial"/>
                <a:cs typeface="Arial"/>
              </a:rPr>
              <a:t>Содержат</a:t>
            </a:r>
            <a:r>
              <a:rPr sz="1400" b="1" spc="-2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обучающие</a:t>
            </a:r>
            <a:r>
              <a:rPr sz="1400" spc="2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и</a:t>
            </a:r>
            <a:r>
              <a:rPr sz="1400" spc="2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тренировочные</a:t>
            </a:r>
            <a:r>
              <a:rPr sz="1400" spc="-2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задания,</a:t>
            </a:r>
            <a:r>
              <a:rPr sz="1400" spc="1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охватывающие</a:t>
            </a:r>
            <a:r>
              <a:rPr sz="1400" spc="1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все</a:t>
            </a:r>
            <a:r>
              <a:rPr sz="1400" spc="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содержательные</a:t>
            </a:r>
            <a:r>
              <a:rPr sz="1400" spc="-3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и </a:t>
            </a:r>
            <a:r>
              <a:rPr sz="1400" spc="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компетентностные</a:t>
            </a:r>
            <a:r>
              <a:rPr sz="1400" spc="-2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аспекты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F3863"/>
                </a:solidFill>
                <a:latin typeface="Microsoft Sans Serif"/>
                <a:cs typeface="Microsoft Sans Serif"/>
              </a:rPr>
              <a:t>оценки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функциональной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грамотности</a:t>
            </a:r>
            <a:r>
              <a:rPr sz="1400" spc="-2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по</a:t>
            </a:r>
            <a:r>
              <a:rPr sz="1400" spc="1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F3863"/>
                </a:solidFill>
                <a:latin typeface="Microsoft Sans Serif"/>
                <a:cs typeface="Microsoft Sans Serif"/>
              </a:rPr>
              <a:t>каждой</a:t>
            </a:r>
            <a:r>
              <a:rPr sz="1400" spc="1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30" dirty="0">
                <a:solidFill>
                  <a:srgbClr val="1F3863"/>
                </a:solidFill>
                <a:latin typeface="Microsoft Sans Serif"/>
                <a:cs typeface="Microsoft Sans Serif"/>
              </a:rPr>
              <a:t>из</a:t>
            </a:r>
            <a:r>
              <a:rPr sz="1400" spc="2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областей.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Приводятся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развернутые описания</a:t>
            </a:r>
            <a:r>
              <a:rPr sz="1400" spc="1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особенностей</a:t>
            </a:r>
            <a:r>
              <a:rPr sz="1400" spc="-2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F3863"/>
                </a:solidFill>
                <a:latin typeface="Microsoft Sans Serif"/>
                <a:cs typeface="Microsoft Sans Serif"/>
              </a:rPr>
              <a:t>оценки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заданий,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рекомендации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по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использованию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системы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заданий</a:t>
            </a:r>
            <a:r>
              <a:rPr sz="1400" spc="1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и</a:t>
            </a:r>
            <a:r>
              <a:rPr sz="1400" spc="1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их</a:t>
            </a:r>
            <a:r>
              <a:rPr sz="1400" spc="4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F3863"/>
                </a:solidFill>
                <a:latin typeface="Microsoft Sans Serif"/>
                <a:cs typeface="Microsoft Sans Serif"/>
              </a:rPr>
              <a:t>оценки.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 Все</a:t>
            </a:r>
            <a:r>
              <a:rPr sz="1400" spc="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задания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построены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на</a:t>
            </a:r>
            <a:r>
              <a:rPr sz="1400" spc="2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основе 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реальных </a:t>
            </a:r>
            <a:r>
              <a:rPr sz="1400" spc="-35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жизненных</a:t>
            </a:r>
            <a:r>
              <a:rPr sz="1400" spc="-2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ситуаций.</a:t>
            </a:r>
            <a:endParaRPr sz="1400" dirty="0">
              <a:latin typeface="Microsoft Sans Serif"/>
              <a:cs typeface="Microsoft Sans Serif"/>
            </a:endParaRPr>
          </a:p>
          <a:p>
            <a:pPr marL="299085" marR="297180" indent="-287020">
              <a:lnSpc>
                <a:spcPct val="100000"/>
              </a:lnSpc>
              <a:spcBef>
                <a:spcPts val="1200"/>
              </a:spcBef>
              <a:buFont typeface="Microsoft Sans Serif"/>
              <a:buChar char="•"/>
              <a:tabLst>
                <a:tab pos="299085" algn="l"/>
                <a:tab pos="299720" algn="l"/>
              </a:tabLst>
            </a:pPr>
            <a:r>
              <a:rPr sz="1400" b="1" spc="-5" dirty="0">
                <a:solidFill>
                  <a:srgbClr val="1F3863"/>
                </a:solidFill>
                <a:latin typeface="Arial"/>
                <a:cs typeface="Arial"/>
              </a:rPr>
              <a:t>Могут</a:t>
            </a:r>
            <a:r>
              <a:rPr sz="1400" b="1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1F3863"/>
                </a:solidFill>
                <a:latin typeface="Arial"/>
                <a:cs typeface="Arial"/>
              </a:rPr>
              <a:t>быть</a:t>
            </a:r>
            <a:r>
              <a:rPr sz="1400" b="1" spc="20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F3863"/>
                </a:solidFill>
                <a:latin typeface="Arial"/>
                <a:cs typeface="Arial"/>
              </a:rPr>
              <a:t>использованы</a:t>
            </a:r>
            <a:r>
              <a:rPr sz="1400" b="1" spc="-5" dirty="0">
                <a:solidFill>
                  <a:srgbClr val="1F3863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в</a:t>
            </a:r>
            <a:r>
              <a:rPr sz="1400" spc="2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обучающих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целях</a:t>
            </a:r>
            <a:r>
              <a:rPr sz="1400" spc="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F3863"/>
                </a:solidFill>
                <a:latin typeface="Microsoft Sans Serif"/>
                <a:cs typeface="Microsoft Sans Serif"/>
              </a:rPr>
              <a:t>педагогами</a:t>
            </a:r>
            <a:r>
              <a:rPr sz="1400" spc="2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на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уроках</a:t>
            </a:r>
            <a:r>
              <a:rPr sz="1400" spc="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и</a:t>
            </a:r>
            <a:r>
              <a:rPr sz="1400" spc="2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во</a:t>
            </a:r>
            <a:r>
              <a:rPr sz="1400" spc="1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внеурочной </a:t>
            </a:r>
            <a:r>
              <a:rPr sz="1400" spc="-36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деятельности,</a:t>
            </a:r>
            <a:r>
              <a:rPr sz="1400" spc="-3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а</a:t>
            </a:r>
            <a:r>
              <a:rPr sz="1400" spc="1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35" dirty="0">
                <a:solidFill>
                  <a:srgbClr val="1F3863"/>
                </a:solidFill>
                <a:latin typeface="Microsoft Sans Serif"/>
                <a:cs typeface="Microsoft Sans Serif"/>
              </a:rPr>
              <a:t>также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администрацией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F3863"/>
                </a:solidFill>
                <a:latin typeface="Microsoft Sans Serif"/>
                <a:cs typeface="Microsoft Sans Serif"/>
              </a:rPr>
              <a:t>школы</a:t>
            </a:r>
            <a:r>
              <a:rPr sz="1400" spc="2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для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организации</a:t>
            </a:r>
            <a:r>
              <a:rPr sz="1400" spc="2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внутришкольного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мониторинга</a:t>
            </a:r>
            <a:r>
              <a:rPr sz="1400" spc="-3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по</a:t>
            </a:r>
            <a:r>
              <a:rPr sz="1400" spc="2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F3863"/>
                </a:solidFill>
                <a:latin typeface="Microsoft Sans Serif"/>
                <a:cs typeface="Microsoft Sans Serif"/>
              </a:rPr>
              <a:t>оценке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F3863"/>
                </a:solidFill>
                <a:latin typeface="Microsoft Sans Serif"/>
                <a:cs typeface="Microsoft Sans Serif"/>
              </a:rPr>
              <a:t>функциональной</a:t>
            </a:r>
            <a:r>
              <a:rPr sz="1400" spc="-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грамотности</a:t>
            </a:r>
            <a:r>
              <a:rPr sz="1400" spc="-3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F3863"/>
                </a:solidFill>
                <a:latin typeface="Microsoft Sans Serif"/>
                <a:cs typeface="Microsoft Sans Serif"/>
              </a:rPr>
              <a:t>учащихся</a:t>
            </a:r>
            <a:r>
              <a:rPr sz="1400" spc="3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5</a:t>
            </a:r>
            <a:r>
              <a:rPr sz="1400" spc="1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и</a:t>
            </a:r>
            <a:r>
              <a:rPr sz="1400" spc="20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F3863"/>
                </a:solidFill>
                <a:latin typeface="Microsoft Sans Serif"/>
                <a:cs typeface="Microsoft Sans Serif"/>
              </a:rPr>
              <a:t>7</a:t>
            </a:r>
            <a:r>
              <a:rPr sz="1400" spc="15" dirty="0">
                <a:solidFill>
                  <a:srgbClr val="1F3863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 err="1">
                <a:solidFill>
                  <a:srgbClr val="1F3863"/>
                </a:solidFill>
                <a:latin typeface="Microsoft Sans Serif"/>
                <a:cs typeface="Microsoft Sans Serif"/>
              </a:rPr>
              <a:t>классов</a:t>
            </a:r>
            <a:r>
              <a:rPr sz="1400" spc="-10" dirty="0" smtClean="0">
                <a:solidFill>
                  <a:srgbClr val="1F3863"/>
                </a:solidFill>
                <a:latin typeface="Microsoft Sans Serif"/>
                <a:cs typeface="Microsoft Sans Serif"/>
              </a:rPr>
              <a:t>.</a:t>
            </a:r>
          </a:p>
          <a:p>
            <a:pPr marL="12700" marR="278765" indent="46990">
              <a:lnSpc>
                <a:spcPct val="100000"/>
              </a:lnSpc>
              <a:spcBef>
                <a:spcPts val="1205"/>
              </a:spcBef>
            </a:pPr>
            <a:r>
              <a:rPr sz="1400" b="1" spc="-10" dirty="0" err="1" smtClean="0">
                <a:latin typeface="Arial"/>
                <a:cs typeface="Arial"/>
              </a:rPr>
              <a:t>Рекомендовано</a:t>
            </a:r>
            <a:r>
              <a:rPr sz="1400" b="1" spc="-20" dirty="0" smtClean="0">
                <a:latin typeface="Arial"/>
                <a:cs typeface="Arial"/>
              </a:rPr>
              <a:t> </a:t>
            </a:r>
            <a:r>
              <a:rPr sz="1400" b="1" dirty="0" err="1" smtClean="0">
                <a:latin typeface="Arial"/>
                <a:cs typeface="Arial"/>
              </a:rPr>
              <a:t>Учѐным</a:t>
            </a:r>
            <a:r>
              <a:rPr sz="1400" b="1" spc="-5" dirty="0" smtClean="0">
                <a:latin typeface="Arial"/>
                <a:cs typeface="Arial"/>
              </a:rPr>
              <a:t> </a:t>
            </a:r>
            <a:r>
              <a:rPr sz="1400" b="1" spc="-20" dirty="0" err="1" smtClean="0">
                <a:latin typeface="Arial"/>
                <a:cs typeface="Arial"/>
              </a:rPr>
              <a:t>советом</a:t>
            </a:r>
            <a:r>
              <a:rPr sz="1400" b="1" spc="15" dirty="0" smtClean="0">
                <a:latin typeface="Arial"/>
                <a:cs typeface="Arial"/>
              </a:rPr>
              <a:t> </a:t>
            </a:r>
            <a:r>
              <a:rPr sz="1400" b="1" spc="-5" dirty="0" smtClean="0">
                <a:latin typeface="Arial"/>
                <a:cs typeface="Arial"/>
              </a:rPr>
              <a:t>ФГБНУ</a:t>
            </a:r>
            <a:r>
              <a:rPr sz="1400" b="1" spc="15" dirty="0" smtClean="0">
                <a:latin typeface="Arial"/>
                <a:cs typeface="Arial"/>
              </a:rPr>
              <a:t> </a:t>
            </a:r>
            <a:r>
              <a:rPr sz="1400" b="1" spc="-5" dirty="0" smtClean="0">
                <a:latin typeface="Arial"/>
                <a:cs typeface="Arial"/>
              </a:rPr>
              <a:t>«</a:t>
            </a:r>
            <a:r>
              <a:rPr sz="1400" b="1" spc="-5" dirty="0" err="1" smtClean="0">
                <a:latin typeface="Arial"/>
                <a:cs typeface="Arial"/>
              </a:rPr>
              <a:t>Институт</a:t>
            </a:r>
            <a:r>
              <a:rPr sz="1400" b="1" spc="45" dirty="0" smtClean="0">
                <a:latin typeface="Arial"/>
                <a:cs typeface="Arial"/>
              </a:rPr>
              <a:t> </a:t>
            </a:r>
            <a:r>
              <a:rPr sz="1400" b="1" spc="-10" dirty="0" err="1" smtClean="0">
                <a:latin typeface="Arial"/>
                <a:cs typeface="Arial"/>
              </a:rPr>
              <a:t>стратегии</a:t>
            </a:r>
            <a:r>
              <a:rPr sz="1400" b="1" spc="10" dirty="0" smtClean="0">
                <a:latin typeface="Arial"/>
                <a:cs typeface="Arial"/>
              </a:rPr>
              <a:t> </a:t>
            </a:r>
            <a:r>
              <a:rPr sz="1400" b="1" spc="-5" dirty="0" err="1" smtClean="0">
                <a:latin typeface="Arial"/>
                <a:cs typeface="Arial"/>
              </a:rPr>
              <a:t>развития</a:t>
            </a:r>
            <a:r>
              <a:rPr sz="1400" b="1" spc="10" dirty="0" smtClean="0">
                <a:latin typeface="Arial"/>
                <a:cs typeface="Arial"/>
              </a:rPr>
              <a:t> </a:t>
            </a:r>
            <a:r>
              <a:rPr sz="1400" b="1" spc="-10" dirty="0" err="1" smtClean="0">
                <a:latin typeface="Arial"/>
                <a:cs typeface="Arial"/>
              </a:rPr>
              <a:t>образования</a:t>
            </a:r>
            <a:r>
              <a:rPr sz="1400" b="1" spc="-10" dirty="0" smtClean="0">
                <a:latin typeface="Arial"/>
                <a:cs typeface="Arial"/>
              </a:rPr>
              <a:t> </a:t>
            </a:r>
            <a:r>
              <a:rPr sz="1400" b="1" spc="-375" dirty="0" smtClean="0">
                <a:latin typeface="Arial"/>
                <a:cs typeface="Arial"/>
              </a:rPr>
              <a:t> </a:t>
            </a:r>
            <a:r>
              <a:rPr sz="1400" b="1" spc="-15" dirty="0" err="1" smtClean="0">
                <a:latin typeface="Arial"/>
                <a:cs typeface="Arial"/>
              </a:rPr>
              <a:t>Российской</a:t>
            </a:r>
            <a:r>
              <a:rPr sz="1400" b="1" spc="-30" dirty="0" smtClean="0">
                <a:latin typeface="Arial"/>
                <a:cs typeface="Arial"/>
              </a:rPr>
              <a:t> </a:t>
            </a:r>
            <a:r>
              <a:rPr sz="1400" b="1" spc="-5" dirty="0" err="1" smtClean="0">
                <a:latin typeface="Arial"/>
                <a:cs typeface="Arial"/>
              </a:rPr>
              <a:t>академии</a:t>
            </a:r>
            <a:r>
              <a:rPr sz="1400" b="1" spc="-30" dirty="0" smtClean="0">
                <a:latin typeface="Arial"/>
                <a:cs typeface="Arial"/>
              </a:rPr>
              <a:t> </a:t>
            </a:r>
            <a:r>
              <a:rPr sz="1400" b="1" spc="-10" dirty="0" err="1" smtClean="0">
                <a:latin typeface="Arial"/>
                <a:cs typeface="Arial"/>
              </a:rPr>
              <a:t>образования</a:t>
            </a:r>
            <a:r>
              <a:rPr sz="1400" b="1" spc="-10" dirty="0" smtClean="0">
                <a:latin typeface="Arial"/>
                <a:cs typeface="Arial"/>
              </a:rPr>
              <a:t>».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36185" y="5641975"/>
            <a:ext cx="2020570" cy="648970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106045" rIns="0" bIns="0" rtlCol="0">
            <a:spAutoFit/>
          </a:bodyPr>
          <a:lstStyle/>
          <a:p>
            <a:pPr marL="107950" marR="149860" indent="46990">
              <a:lnSpc>
                <a:spcPct val="100000"/>
              </a:lnSpc>
              <a:spcBef>
                <a:spcPts val="835"/>
              </a:spcBef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Вышли</a:t>
            </a: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из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печати</a:t>
            </a: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в </a:t>
            </a:r>
            <a:r>
              <a:rPr sz="1400" b="1" spc="-3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феврале</a:t>
            </a: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2020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572747" y="6835850"/>
            <a:ext cx="217804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5" dirty="0">
                <a:solidFill>
                  <a:srgbClr val="888888"/>
                </a:solidFill>
                <a:latin typeface="Calibri"/>
                <a:cs typeface="Calibri"/>
              </a:rPr>
              <a:t>20</a:t>
            </a:r>
            <a:endParaRPr sz="15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72257" y="0"/>
            <a:ext cx="9308592" cy="607821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75615" y="178688"/>
            <a:ext cx="868172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Arial"/>
                <a:cs typeface="Arial"/>
              </a:rPr>
              <a:t>СЕРИЯ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«ФУНКЦИОНАЛЬНАЯ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ГРАМОТНОСТЬ.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УЧИМСЯ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ДЛЯ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ЖИЗНИ»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" y="557148"/>
            <a:ext cx="11865610" cy="104775"/>
          </a:xfrm>
          <a:custGeom>
            <a:avLst/>
            <a:gdLst/>
            <a:ahLst/>
            <a:cxnLst/>
            <a:rect l="l" t="t" r="r" b="b"/>
            <a:pathLst>
              <a:path w="11865610" h="104775">
                <a:moveTo>
                  <a:pt x="11812903" y="0"/>
                </a:moveTo>
                <a:lnTo>
                  <a:pt x="11792565" y="4123"/>
                </a:lnTo>
                <a:lnTo>
                  <a:pt x="11775930" y="15367"/>
                </a:lnTo>
                <a:lnTo>
                  <a:pt x="11764701" y="32039"/>
                </a:lnTo>
                <a:lnTo>
                  <a:pt x="11764120" y="34917"/>
                </a:lnTo>
                <a:lnTo>
                  <a:pt x="11812903" y="34925"/>
                </a:lnTo>
                <a:lnTo>
                  <a:pt x="11812903" y="69850"/>
                </a:lnTo>
                <a:lnTo>
                  <a:pt x="11764105" y="69850"/>
                </a:lnTo>
                <a:lnTo>
                  <a:pt x="11764701" y="72788"/>
                </a:lnTo>
                <a:lnTo>
                  <a:pt x="11775930" y="89423"/>
                </a:lnTo>
                <a:lnTo>
                  <a:pt x="11792565" y="100653"/>
                </a:lnTo>
                <a:lnTo>
                  <a:pt x="11812903" y="104775"/>
                </a:lnTo>
                <a:lnTo>
                  <a:pt x="11833314" y="100653"/>
                </a:lnTo>
                <a:lnTo>
                  <a:pt x="11849987" y="89423"/>
                </a:lnTo>
                <a:lnTo>
                  <a:pt x="11861231" y="72788"/>
                </a:lnTo>
                <a:lnTo>
                  <a:pt x="11861826" y="69850"/>
                </a:lnTo>
                <a:lnTo>
                  <a:pt x="11812903" y="69850"/>
                </a:lnTo>
                <a:lnTo>
                  <a:pt x="11861828" y="69842"/>
                </a:lnTo>
                <a:lnTo>
                  <a:pt x="11865354" y="52450"/>
                </a:lnTo>
                <a:lnTo>
                  <a:pt x="11861231" y="32039"/>
                </a:lnTo>
                <a:lnTo>
                  <a:pt x="11849987" y="15367"/>
                </a:lnTo>
                <a:lnTo>
                  <a:pt x="11833314" y="4123"/>
                </a:lnTo>
                <a:lnTo>
                  <a:pt x="11812903" y="0"/>
                </a:lnTo>
                <a:close/>
              </a:path>
              <a:path w="11865610" h="104775">
                <a:moveTo>
                  <a:pt x="11764120" y="34917"/>
                </a:moveTo>
                <a:lnTo>
                  <a:pt x="11760579" y="52450"/>
                </a:lnTo>
                <a:lnTo>
                  <a:pt x="11764104" y="69842"/>
                </a:lnTo>
                <a:lnTo>
                  <a:pt x="11812903" y="69850"/>
                </a:lnTo>
                <a:lnTo>
                  <a:pt x="11812903" y="34925"/>
                </a:lnTo>
                <a:lnTo>
                  <a:pt x="11764120" y="34917"/>
                </a:lnTo>
                <a:close/>
              </a:path>
              <a:path w="11865610" h="104775">
                <a:moveTo>
                  <a:pt x="5" y="33147"/>
                </a:moveTo>
                <a:lnTo>
                  <a:pt x="0" y="68072"/>
                </a:lnTo>
                <a:lnTo>
                  <a:pt x="11764104" y="69842"/>
                </a:lnTo>
                <a:lnTo>
                  <a:pt x="11760579" y="52450"/>
                </a:lnTo>
                <a:lnTo>
                  <a:pt x="11764120" y="34917"/>
                </a:lnTo>
                <a:lnTo>
                  <a:pt x="5" y="33147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77582" y="2206370"/>
            <a:ext cx="2224659" cy="318414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8836" y="2102865"/>
            <a:ext cx="14541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i="1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51223" y="3258058"/>
            <a:ext cx="167703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i="1" spc="-5" dirty="0">
                <a:solidFill>
                  <a:srgbClr val="FFFFFF"/>
                </a:solidFill>
                <a:latin typeface="Calibri"/>
                <a:cs typeface="Calibri"/>
              </a:rPr>
              <a:t>Ваша</a:t>
            </a:r>
            <a:r>
              <a:rPr sz="1500" b="1" i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i="1" spc="-10" dirty="0">
                <a:solidFill>
                  <a:srgbClr val="FFFFFF"/>
                </a:solidFill>
                <a:latin typeface="Calibri"/>
                <a:cs typeface="Calibri"/>
              </a:rPr>
              <a:t>точка</a:t>
            </a:r>
            <a:r>
              <a:rPr sz="1500" b="1" i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i="1" spc="-5" dirty="0">
                <a:solidFill>
                  <a:srgbClr val="FFFFFF"/>
                </a:solidFill>
                <a:latin typeface="Calibri"/>
                <a:cs typeface="Calibri"/>
              </a:rPr>
              <a:t>зрения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76450" y="2601213"/>
            <a:ext cx="76835" cy="1403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50"/>
              </a:lnSpc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40024" y="2553462"/>
            <a:ext cx="17335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оп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41551" y="2163191"/>
            <a:ext cx="1308735" cy="578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25"/>
              </a:lnSpc>
            </a:pPr>
            <a:r>
              <a:rPr sz="1500" b="1" i="1" dirty="0">
                <a:solidFill>
                  <a:srgbClr val="FFFFFF"/>
                </a:solidFill>
                <a:latin typeface="Calibri"/>
                <a:cs typeface="Calibri"/>
              </a:rPr>
              <a:t>роверь</a:t>
            </a:r>
            <a:r>
              <a:rPr sz="1500" b="1" i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i="1" spc="-10" dirty="0">
                <a:solidFill>
                  <a:srgbClr val="FFFFFF"/>
                </a:solidFill>
                <a:latin typeface="Calibri"/>
                <a:cs typeface="Calibri"/>
              </a:rPr>
              <a:t>себя</a:t>
            </a:r>
            <a:endParaRPr sz="15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00">
              <a:latin typeface="Calibri"/>
              <a:cs typeface="Calibri"/>
            </a:endParaRPr>
          </a:p>
          <a:p>
            <a:pPr marL="58419">
              <a:lnSpc>
                <a:spcPct val="100000"/>
              </a:lnSpc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росы</a:t>
            </a:r>
            <a:r>
              <a:rPr sz="11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дл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я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пр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верки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37125" y="2553462"/>
            <a:ext cx="25146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ни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275377" y="2601213"/>
            <a:ext cx="1050290" cy="1403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50"/>
              </a:lnSpc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ма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ия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мат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иала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807" y="1095374"/>
            <a:ext cx="10706862" cy="28575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1572747" y="6835850"/>
            <a:ext cx="217804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5" dirty="0">
                <a:solidFill>
                  <a:srgbClr val="888888"/>
                </a:solidFill>
                <a:latin typeface="Calibri"/>
                <a:cs typeface="Calibri"/>
              </a:rPr>
              <a:t>21</a:t>
            </a:r>
            <a:endParaRPr sz="15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7464" y="1469135"/>
            <a:ext cx="1218412" cy="1767458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36801" y="1476247"/>
            <a:ext cx="1206893" cy="1760347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83654" y="3865879"/>
            <a:ext cx="1261757" cy="1805939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82574" y="296049"/>
            <a:ext cx="11001502" cy="617715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360165" y="1410969"/>
            <a:ext cx="1242021" cy="1777745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881879" y="1330705"/>
            <a:ext cx="1286002" cy="1858010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824735" y="3934078"/>
            <a:ext cx="1218946" cy="1737741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273171" y="3865879"/>
            <a:ext cx="1197876" cy="1737741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818253" y="3881373"/>
            <a:ext cx="1303147" cy="1774952"/>
          </a:xfrm>
          <a:prstGeom prst="rect">
            <a:avLst/>
          </a:prstGeom>
        </p:spPr>
      </p:pic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6547484" y="1800555"/>
            <a:ext cx="485838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865">
              <a:lnSpc>
                <a:spcPct val="100000"/>
              </a:lnSpc>
              <a:spcBef>
                <a:spcPts val="100"/>
              </a:spcBef>
            </a:pPr>
            <a:r>
              <a:rPr sz="1800" dirty="0"/>
              <a:t>В </a:t>
            </a:r>
            <a:r>
              <a:rPr sz="1800" spc="-5" dirty="0"/>
              <a:t>комплект</a:t>
            </a:r>
            <a:r>
              <a:rPr sz="1800" spc="-10" dirty="0"/>
              <a:t> </a:t>
            </a:r>
            <a:r>
              <a:rPr sz="1800" spc="-20" dirty="0"/>
              <a:t>входят</a:t>
            </a:r>
            <a:r>
              <a:rPr sz="1800" spc="-5" dirty="0"/>
              <a:t> </a:t>
            </a:r>
            <a:r>
              <a:rPr sz="1800" spc="-10" dirty="0"/>
              <a:t>следующие</a:t>
            </a:r>
            <a:r>
              <a:rPr sz="1800" spc="-20" dirty="0"/>
              <a:t> </a:t>
            </a:r>
            <a:r>
              <a:rPr sz="1800" spc="-5" dirty="0"/>
              <a:t>пособия:</a:t>
            </a:r>
            <a:endParaRPr sz="1800"/>
          </a:p>
          <a:p>
            <a:pPr marL="12700">
              <a:lnSpc>
                <a:spcPct val="100000"/>
              </a:lnSpc>
            </a:pPr>
            <a:r>
              <a:rPr sz="1800" b="0" dirty="0">
                <a:solidFill>
                  <a:srgbClr val="1F4E79"/>
                </a:solidFill>
                <a:latin typeface="Calibri"/>
                <a:cs typeface="Calibri"/>
              </a:rPr>
              <a:t>—</a:t>
            </a:r>
            <a:r>
              <a:rPr sz="1800" b="0" spc="-20" dirty="0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sz="1800" b="0" spc="-10" dirty="0">
                <a:solidFill>
                  <a:srgbClr val="1F4E79"/>
                </a:solidFill>
                <a:latin typeface="Calibri"/>
                <a:cs typeface="Calibri"/>
              </a:rPr>
              <a:t>Читательская </a:t>
            </a:r>
            <a:r>
              <a:rPr sz="1800" b="0" spc="-5" dirty="0">
                <a:solidFill>
                  <a:srgbClr val="1F4E79"/>
                </a:solidFill>
                <a:latin typeface="Calibri"/>
                <a:cs typeface="Calibri"/>
              </a:rPr>
              <a:t>грамотность.</a:t>
            </a:r>
            <a:r>
              <a:rPr sz="1800" b="0" spc="15" dirty="0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sz="1800" b="0" spc="-5" dirty="0">
                <a:solidFill>
                  <a:srgbClr val="1F4E79"/>
                </a:solidFill>
                <a:latin typeface="Calibri"/>
                <a:cs typeface="Calibri"/>
              </a:rPr>
              <a:t>Сборник</a:t>
            </a:r>
            <a:r>
              <a:rPr sz="1800" b="0" spc="15" dirty="0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sz="1800" b="0" spc="-10" dirty="0">
                <a:solidFill>
                  <a:srgbClr val="1F4E79"/>
                </a:solidFill>
                <a:latin typeface="Calibri"/>
                <a:cs typeface="Calibri"/>
              </a:rPr>
              <a:t>эталонных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заданий.</a:t>
            </a:r>
            <a:r>
              <a:rPr spc="-30" dirty="0"/>
              <a:t> </a:t>
            </a:r>
            <a:r>
              <a:rPr spc="-5" dirty="0"/>
              <a:t>Выпуск</a:t>
            </a:r>
            <a:r>
              <a:rPr spc="-15" dirty="0"/>
              <a:t> </a:t>
            </a:r>
            <a:r>
              <a:rPr dirty="0"/>
              <a:t>1.</a:t>
            </a:r>
            <a:r>
              <a:rPr spc="-15" dirty="0"/>
              <a:t> </a:t>
            </a:r>
            <a:r>
              <a:rPr spc="-5" dirty="0"/>
              <a:t>Часть</a:t>
            </a:r>
            <a:r>
              <a:rPr spc="15" dirty="0"/>
              <a:t> </a:t>
            </a:r>
            <a:r>
              <a:rPr dirty="0"/>
              <a:t>1</a:t>
            </a:r>
          </a:p>
          <a:p>
            <a:pPr marL="12700" marR="5080">
              <a:lnSpc>
                <a:spcPct val="100000"/>
              </a:lnSpc>
              <a:buChar char="—"/>
              <a:tabLst>
                <a:tab pos="270510" algn="l"/>
              </a:tabLst>
            </a:pPr>
            <a:r>
              <a:rPr spc="-10" dirty="0"/>
              <a:t>Читательская</a:t>
            </a:r>
            <a:r>
              <a:rPr spc="-15" dirty="0"/>
              <a:t> </a:t>
            </a:r>
            <a:r>
              <a:rPr spc="-5" dirty="0"/>
              <a:t>грамотность.</a:t>
            </a:r>
            <a:r>
              <a:rPr spc="10" dirty="0"/>
              <a:t> </a:t>
            </a:r>
            <a:r>
              <a:rPr spc="-5" dirty="0"/>
              <a:t>Сборник</a:t>
            </a:r>
            <a:r>
              <a:rPr spc="15" dirty="0"/>
              <a:t> </a:t>
            </a:r>
            <a:r>
              <a:rPr spc="-10" dirty="0"/>
              <a:t>эталонных </a:t>
            </a:r>
            <a:r>
              <a:rPr spc="-390" dirty="0"/>
              <a:t> </a:t>
            </a:r>
            <a:r>
              <a:rPr spc="-5" dirty="0"/>
              <a:t>заданий.</a:t>
            </a:r>
            <a:r>
              <a:rPr spc="-20" dirty="0"/>
              <a:t> </a:t>
            </a:r>
            <a:r>
              <a:rPr spc="-5" dirty="0"/>
              <a:t>Выпуск</a:t>
            </a:r>
            <a:r>
              <a:rPr dirty="0"/>
              <a:t> 1. </a:t>
            </a:r>
            <a:r>
              <a:rPr spc="-5" dirty="0"/>
              <a:t>Часть</a:t>
            </a:r>
            <a:r>
              <a:rPr spc="25" dirty="0"/>
              <a:t> </a:t>
            </a:r>
            <a:r>
              <a:rPr dirty="0"/>
              <a:t>2</a:t>
            </a:r>
          </a:p>
          <a:p>
            <a:pPr marL="12700" marR="756920">
              <a:lnSpc>
                <a:spcPct val="100000"/>
              </a:lnSpc>
              <a:buChar char="—"/>
              <a:tabLst>
                <a:tab pos="270510" algn="l"/>
              </a:tabLst>
            </a:pPr>
            <a:r>
              <a:rPr spc="-10" dirty="0"/>
              <a:t>Математическая</a:t>
            </a:r>
            <a:r>
              <a:rPr spc="15" dirty="0"/>
              <a:t> </a:t>
            </a:r>
            <a:r>
              <a:rPr spc="-10" dirty="0"/>
              <a:t>грамотность.</a:t>
            </a:r>
            <a:r>
              <a:rPr spc="25" dirty="0"/>
              <a:t> </a:t>
            </a:r>
            <a:r>
              <a:rPr spc="-5" dirty="0"/>
              <a:t>Сборник </a:t>
            </a:r>
            <a:r>
              <a:rPr spc="-390" dirty="0"/>
              <a:t> </a:t>
            </a:r>
            <a:r>
              <a:rPr spc="-10" dirty="0"/>
              <a:t>эталонных</a:t>
            </a:r>
            <a:r>
              <a:rPr spc="-15" dirty="0"/>
              <a:t> </a:t>
            </a:r>
            <a:r>
              <a:rPr spc="-5" dirty="0"/>
              <a:t>заданий.</a:t>
            </a:r>
            <a:r>
              <a:rPr spc="10" dirty="0"/>
              <a:t> </a:t>
            </a:r>
            <a:r>
              <a:rPr spc="-5" dirty="0"/>
              <a:t>Выпуск</a:t>
            </a:r>
            <a:r>
              <a:rPr dirty="0"/>
              <a:t> 1. </a:t>
            </a:r>
            <a:r>
              <a:rPr spc="-5" dirty="0"/>
              <a:t>Часть</a:t>
            </a:r>
            <a:r>
              <a:rPr spc="10" dirty="0"/>
              <a:t> </a:t>
            </a:r>
            <a:r>
              <a:rPr dirty="0"/>
              <a:t>1</a:t>
            </a:r>
          </a:p>
          <a:p>
            <a:pPr marL="12700" marR="756920">
              <a:lnSpc>
                <a:spcPct val="100000"/>
              </a:lnSpc>
              <a:buChar char="—"/>
              <a:tabLst>
                <a:tab pos="270510" algn="l"/>
              </a:tabLst>
            </a:pPr>
            <a:r>
              <a:rPr spc="-10" dirty="0"/>
              <a:t>Математическая</a:t>
            </a:r>
            <a:r>
              <a:rPr spc="15" dirty="0"/>
              <a:t> </a:t>
            </a:r>
            <a:r>
              <a:rPr spc="-10" dirty="0"/>
              <a:t>грамотность.</a:t>
            </a:r>
            <a:r>
              <a:rPr spc="25" dirty="0"/>
              <a:t> </a:t>
            </a:r>
            <a:r>
              <a:rPr spc="-5" dirty="0"/>
              <a:t>Сборник </a:t>
            </a:r>
            <a:r>
              <a:rPr spc="-390" dirty="0"/>
              <a:t> </a:t>
            </a:r>
            <a:r>
              <a:rPr spc="-10" dirty="0"/>
              <a:t>эталонных</a:t>
            </a:r>
            <a:r>
              <a:rPr spc="-15" dirty="0"/>
              <a:t> </a:t>
            </a:r>
            <a:r>
              <a:rPr spc="-5" dirty="0"/>
              <a:t>заданий.</a:t>
            </a:r>
            <a:r>
              <a:rPr spc="10" dirty="0"/>
              <a:t> </a:t>
            </a:r>
            <a:r>
              <a:rPr spc="-5" dirty="0"/>
              <a:t>Выпуск</a:t>
            </a:r>
            <a:r>
              <a:rPr dirty="0"/>
              <a:t> 1. </a:t>
            </a:r>
            <a:r>
              <a:rPr spc="-5" dirty="0"/>
              <a:t>Часть</a:t>
            </a:r>
            <a:r>
              <a:rPr spc="10" dirty="0"/>
              <a:t> </a:t>
            </a:r>
            <a:r>
              <a:rPr dirty="0"/>
              <a:t>2</a:t>
            </a:r>
          </a:p>
          <a:p>
            <a:pPr marL="12700" marR="274955">
              <a:lnSpc>
                <a:spcPct val="100000"/>
              </a:lnSpc>
              <a:buChar char="—"/>
              <a:tabLst>
                <a:tab pos="270510" algn="l"/>
              </a:tabLst>
            </a:pPr>
            <a:r>
              <a:rPr spc="-10" dirty="0"/>
              <a:t>Естественно-­научная</a:t>
            </a:r>
            <a:r>
              <a:rPr spc="40" dirty="0"/>
              <a:t> </a:t>
            </a:r>
            <a:r>
              <a:rPr spc="-10" dirty="0"/>
              <a:t>грамотность.</a:t>
            </a:r>
            <a:r>
              <a:rPr spc="55" dirty="0"/>
              <a:t> </a:t>
            </a:r>
            <a:r>
              <a:rPr spc="-5" dirty="0"/>
              <a:t>Сборник </a:t>
            </a:r>
            <a:r>
              <a:rPr spc="-390" dirty="0"/>
              <a:t> </a:t>
            </a:r>
            <a:r>
              <a:rPr spc="-10" dirty="0"/>
              <a:t>эталонных</a:t>
            </a:r>
            <a:r>
              <a:rPr spc="-15" dirty="0"/>
              <a:t> </a:t>
            </a:r>
            <a:r>
              <a:rPr spc="-5" dirty="0"/>
              <a:t>заданий.</a:t>
            </a:r>
            <a:r>
              <a:rPr spc="10" dirty="0"/>
              <a:t> </a:t>
            </a:r>
            <a:r>
              <a:rPr spc="-5" dirty="0"/>
              <a:t>Выпуск</a:t>
            </a:r>
            <a:r>
              <a:rPr dirty="0"/>
              <a:t> 1</a:t>
            </a:r>
          </a:p>
          <a:p>
            <a:pPr marL="269875" indent="-257810">
              <a:lnSpc>
                <a:spcPct val="100000"/>
              </a:lnSpc>
              <a:spcBef>
                <a:spcPts val="5"/>
              </a:spcBef>
              <a:buChar char="—"/>
              <a:tabLst>
                <a:tab pos="270510" algn="l"/>
              </a:tabLst>
            </a:pPr>
            <a:r>
              <a:rPr spc="-5" dirty="0"/>
              <a:t>Финансовая</a:t>
            </a:r>
            <a:r>
              <a:rPr spc="-15" dirty="0"/>
              <a:t> </a:t>
            </a:r>
            <a:r>
              <a:rPr spc="-5" dirty="0"/>
              <a:t>грамотность.</a:t>
            </a:r>
            <a:r>
              <a:rPr spc="20" dirty="0"/>
              <a:t> </a:t>
            </a:r>
            <a:r>
              <a:rPr spc="-5" dirty="0"/>
              <a:t>Сборник</a:t>
            </a:r>
            <a:r>
              <a:rPr spc="5" dirty="0"/>
              <a:t> </a:t>
            </a:r>
            <a:r>
              <a:rPr spc="-10" dirty="0"/>
              <a:t>эталонных</a:t>
            </a:r>
          </a:p>
          <a:p>
            <a:pPr marL="12700">
              <a:lnSpc>
                <a:spcPct val="100000"/>
              </a:lnSpc>
            </a:pPr>
            <a:r>
              <a:rPr spc="-5" dirty="0"/>
              <a:t>заданий.</a:t>
            </a:r>
            <a:r>
              <a:rPr spc="-50" dirty="0"/>
              <a:t> </a:t>
            </a:r>
            <a:r>
              <a:rPr spc="-5" dirty="0"/>
              <a:t>Выпуск</a:t>
            </a:r>
            <a:r>
              <a:rPr spc="-35" dirty="0"/>
              <a:t> </a:t>
            </a:r>
            <a:r>
              <a:rPr dirty="0"/>
              <a:t>1</a:t>
            </a:r>
          </a:p>
          <a:p>
            <a:pPr marL="12700" marR="38735">
              <a:lnSpc>
                <a:spcPct val="100000"/>
              </a:lnSpc>
              <a:buChar char="—"/>
              <a:tabLst>
                <a:tab pos="270510" algn="l"/>
              </a:tabLst>
            </a:pPr>
            <a:r>
              <a:rPr spc="-25" dirty="0"/>
              <a:t>Глобальные</a:t>
            </a:r>
            <a:r>
              <a:rPr spc="20" dirty="0"/>
              <a:t> </a:t>
            </a:r>
            <a:r>
              <a:rPr spc="-10" dirty="0"/>
              <a:t>компетенции.</a:t>
            </a:r>
            <a:r>
              <a:rPr spc="20" dirty="0"/>
              <a:t> </a:t>
            </a:r>
            <a:r>
              <a:rPr spc="-5" dirty="0"/>
              <a:t>Сборник</a:t>
            </a:r>
            <a:r>
              <a:rPr spc="20" dirty="0"/>
              <a:t> </a:t>
            </a:r>
            <a:r>
              <a:rPr spc="-10" dirty="0"/>
              <a:t>эталонных </a:t>
            </a:r>
            <a:r>
              <a:rPr spc="-395" dirty="0"/>
              <a:t> </a:t>
            </a:r>
            <a:r>
              <a:rPr spc="-5" dirty="0"/>
              <a:t>заданий.</a:t>
            </a:r>
            <a:r>
              <a:rPr spc="-20" dirty="0"/>
              <a:t> </a:t>
            </a:r>
            <a:r>
              <a:rPr spc="-5" dirty="0"/>
              <a:t>Выпуск</a:t>
            </a:r>
            <a:r>
              <a:rPr dirty="0"/>
              <a:t> 1</a:t>
            </a:r>
          </a:p>
          <a:p>
            <a:pPr marL="12700" marR="288925">
              <a:lnSpc>
                <a:spcPct val="100000"/>
              </a:lnSpc>
              <a:buChar char="—"/>
              <a:tabLst>
                <a:tab pos="270510" algn="l"/>
              </a:tabLst>
            </a:pPr>
            <a:r>
              <a:rPr dirty="0"/>
              <a:t>Креативное</a:t>
            </a:r>
            <a:r>
              <a:rPr spc="-5" dirty="0"/>
              <a:t> мышление. Сборник</a:t>
            </a:r>
            <a:r>
              <a:rPr dirty="0"/>
              <a:t> </a:t>
            </a:r>
            <a:r>
              <a:rPr spc="-10" dirty="0"/>
              <a:t>эталонных </a:t>
            </a:r>
            <a:r>
              <a:rPr spc="-390" dirty="0"/>
              <a:t> </a:t>
            </a:r>
            <a:r>
              <a:rPr spc="-5" dirty="0"/>
              <a:t>заданий.</a:t>
            </a:r>
            <a:r>
              <a:rPr spc="-10" dirty="0"/>
              <a:t> </a:t>
            </a:r>
            <a:r>
              <a:rPr spc="-5" dirty="0"/>
              <a:t>Выпуск</a:t>
            </a:r>
            <a:r>
              <a:rPr spc="5" dirty="0"/>
              <a:t> </a:t>
            </a:r>
            <a:r>
              <a:rPr dirty="0"/>
              <a:t>1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29000" y="2593975"/>
            <a:ext cx="5628005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>
                <a:solidFill>
                  <a:srgbClr val="A40020"/>
                </a:solidFill>
              </a:rPr>
              <a:t>Спасибо</a:t>
            </a:r>
            <a:r>
              <a:rPr sz="4000" spc="-30" dirty="0">
                <a:solidFill>
                  <a:srgbClr val="A40020"/>
                </a:solidFill>
              </a:rPr>
              <a:t> </a:t>
            </a:r>
            <a:r>
              <a:rPr sz="4000" spc="-5" dirty="0">
                <a:solidFill>
                  <a:srgbClr val="A40020"/>
                </a:solidFill>
              </a:rPr>
              <a:t>за</a:t>
            </a:r>
            <a:r>
              <a:rPr sz="4000" spc="-20" dirty="0">
                <a:solidFill>
                  <a:srgbClr val="A40020"/>
                </a:solidFill>
              </a:rPr>
              <a:t> </a:t>
            </a:r>
            <a:r>
              <a:rPr sz="4000" spc="-5" dirty="0">
                <a:solidFill>
                  <a:srgbClr val="A40020"/>
                </a:solidFill>
              </a:rPr>
              <a:t>внимание!</a:t>
            </a:r>
            <a:endParaRPr sz="4000" dirty="0"/>
          </a:p>
        </p:txBody>
      </p:sp>
      <p:sp>
        <p:nvSpPr>
          <p:cNvPr id="3" name="object 3"/>
          <p:cNvSpPr txBox="1"/>
          <p:nvPr/>
        </p:nvSpPr>
        <p:spPr>
          <a:xfrm>
            <a:off x="9953370" y="6693204"/>
            <a:ext cx="217804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5" dirty="0">
                <a:solidFill>
                  <a:srgbClr val="888888"/>
                </a:solidFill>
                <a:latin typeface="Calibri"/>
                <a:cs typeface="Calibri"/>
              </a:rPr>
              <a:t>50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7513" y="132968"/>
            <a:ext cx="9268460" cy="10655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7744" marR="999490" indent="-635" algn="ctr">
              <a:lnSpc>
                <a:spcPct val="100000"/>
              </a:lnSpc>
              <a:spcBef>
                <a:spcPts val="100"/>
              </a:spcBef>
            </a:pPr>
            <a:r>
              <a:rPr sz="2400" i="1" dirty="0">
                <a:latin typeface="Calibri"/>
                <a:cs typeface="Calibri"/>
              </a:rPr>
              <a:t>Андреас </a:t>
            </a:r>
            <a:r>
              <a:rPr sz="2400" i="1" spc="-10" dirty="0">
                <a:latin typeface="Calibri"/>
                <a:cs typeface="Calibri"/>
              </a:rPr>
              <a:t>Шляйхер </a:t>
            </a:r>
            <a:r>
              <a:rPr sz="2400" i="1" spc="-5" dirty="0">
                <a:latin typeface="Calibri"/>
                <a:cs typeface="Calibri"/>
              </a:rPr>
              <a:t>«Функциональная грамотность: </a:t>
            </a:r>
            <a:r>
              <a:rPr sz="2400" i="1" dirty="0">
                <a:latin typeface="Calibri"/>
                <a:cs typeface="Calibri"/>
              </a:rPr>
              <a:t> </a:t>
            </a:r>
            <a:r>
              <a:rPr sz="2400" i="1" spc="-5" dirty="0">
                <a:latin typeface="Calibri"/>
                <a:cs typeface="Calibri"/>
              </a:rPr>
              <a:t>что</a:t>
            </a:r>
            <a:r>
              <a:rPr sz="2400" i="1" spc="-25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делать</a:t>
            </a:r>
            <a:r>
              <a:rPr sz="2400" i="1" spc="-5" dirty="0">
                <a:latin typeface="Calibri"/>
                <a:cs typeface="Calibri"/>
              </a:rPr>
              <a:t> для</a:t>
            </a:r>
            <a:r>
              <a:rPr sz="2400" i="1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улучшения</a:t>
            </a:r>
            <a:r>
              <a:rPr sz="2400" i="1" spc="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и</a:t>
            </a:r>
            <a:r>
              <a:rPr sz="2400" i="1" spc="-5" dirty="0">
                <a:latin typeface="Calibri"/>
                <a:cs typeface="Calibri"/>
              </a:rPr>
              <a:t> </a:t>
            </a:r>
            <a:r>
              <a:rPr sz="2400" i="1" spc="-15" dirty="0">
                <a:latin typeface="Calibri"/>
                <a:cs typeface="Calibri"/>
              </a:rPr>
              <a:t>как</a:t>
            </a:r>
            <a:r>
              <a:rPr sz="2400" i="1" spc="-5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использовать</a:t>
            </a:r>
            <a:r>
              <a:rPr sz="2400" i="1" spc="15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PISA»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sz="2000" b="0" i="1" spc="-5" dirty="0">
                <a:latin typeface="Calibri"/>
                <a:cs typeface="Calibri"/>
              </a:rPr>
              <a:t>Лекция</a:t>
            </a:r>
            <a:r>
              <a:rPr sz="2000" b="0" i="1" spc="-20" dirty="0">
                <a:latin typeface="Calibri"/>
                <a:cs typeface="Calibri"/>
              </a:rPr>
              <a:t> </a:t>
            </a:r>
            <a:r>
              <a:rPr sz="2000" b="0" i="1" dirty="0">
                <a:latin typeface="Calibri"/>
                <a:cs typeface="Calibri"/>
              </a:rPr>
              <a:t>на</a:t>
            </a:r>
            <a:r>
              <a:rPr sz="2000" b="0" i="1" spc="-15" dirty="0">
                <a:latin typeface="Calibri"/>
                <a:cs typeface="Calibri"/>
              </a:rPr>
              <a:t> </a:t>
            </a:r>
            <a:r>
              <a:rPr sz="2000" b="0" i="1" spc="-5" dirty="0">
                <a:latin typeface="Calibri"/>
                <a:cs typeface="Calibri"/>
              </a:rPr>
              <a:t>Международной</a:t>
            </a:r>
            <a:r>
              <a:rPr sz="2000" b="0" i="1" spc="-50" dirty="0">
                <a:latin typeface="Calibri"/>
                <a:cs typeface="Calibri"/>
              </a:rPr>
              <a:t> </a:t>
            </a:r>
            <a:r>
              <a:rPr sz="2000" b="0" i="1" spc="-5" dirty="0">
                <a:latin typeface="Calibri"/>
                <a:cs typeface="Calibri"/>
              </a:rPr>
              <a:t>конференции</a:t>
            </a:r>
            <a:r>
              <a:rPr sz="2000" b="0" i="1" spc="-55" dirty="0">
                <a:latin typeface="Calibri"/>
                <a:cs typeface="Calibri"/>
              </a:rPr>
              <a:t> </a:t>
            </a:r>
            <a:r>
              <a:rPr sz="2000" b="0" i="1" spc="-5" dirty="0">
                <a:latin typeface="Calibri"/>
                <a:cs typeface="Calibri"/>
              </a:rPr>
              <a:t>“EdCrunch</a:t>
            </a:r>
            <a:r>
              <a:rPr sz="2000" b="0" i="1" spc="-20" dirty="0">
                <a:latin typeface="Calibri"/>
                <a:cs typeface="Calibri"/>
              </a:rPr>
              <a:t> </a:t>
            </a:r>
            <a:r>
              <a:rPr sz="2000" b="0" i="1" spc="-5" dirty="0">
                <a:latin typeface="Calibri"/>
                <a:cs typeface="Calibri"/>
              </a:rPr>
              <a:t>on</a:t>
            </a:r>
            <a:r>
              <a:rPr sz="2000" b="0" i="1" spc="-10" dirty="0">
                <a:latin typeface="Calibri"/>
                <a:cs typeface="Calibri"/>
              </a:rPr>
              <a:t> </a:t>
            </a:r>
            <a:r>
              <a:rPr sz="2000" b="0" i="1" dirty="0">
                <a:latin typeface="Calibri"/>
                <a:cs typeface="Calibri"/>
              </a:rPr>
              <a:t>Demand”</a:t>
            </a:r>
            <a:r>
              <a:rPr sz="2000" b="0" i="1" spc="-40" dirty="0">
                <a:latin typeface="Calibri"/>
                <a:cs typeface="Calibri"/>
              </a:rPr>
              <a:t> </a:t>
            </a:r>
            <a:r>
              <a:rPr sz="2000" b="0" i="1" dirty="0">
                <a:latin typeface="Calibri"/>
                <a:cs typeface="Calibri"/>
              </a:rPr>
              <a:t>8-10</a:t>
            </a:r>
            <a:r>
              <a:rPr sz="2000" b="0" i="1" spc="-10" dirty="0">
                <a:latin typeface="Calibri"/>
                <a:cs typeface="Calibri"/>
              </a:rPr>
              <a:t> </a:t>
            </a:r>
            <a:r>
              <a:rPr sz="2000" b="0" i="1" spc="-5" dirty="0">
                <a:latin typeface="Calibri"/>
                <a:cs typeface="Calibri"/>
              </a:rPr>
              <a:t>декабря</a:t>
            </a:r>
            <a:r>
              <a:rPr sz="2000" b="0" i="1" spc="-40" dirty="0">
                <a:latin typeface="Calibri"/>
                <a:cs typeface="Calibri"/>
              </a:rPr>
              <a:t> </a:t>
            </a:r>
            <a:r>
              <a:rPr sz="2000" b="0" i="1" dirty="0">
                <a:latin typeface="Calibri"/>
                <a:cs typeface="Calibri"/>
              </a:rPr>
              <a:t>2020</a:t>
            </a:r>
            <a:r>
              <a:rPr sz="2000" b="0" i="1" spc="-20" dirty="0">
                <a:latin typeface="Calibri"/>
                <a:cs typeface="Calibri"/>
              </a:rPr>
              <a:t> </a:t>
            </a:r>
            <a:r>
              <a:rPr sz="2000" b="0" i="1" dirty="0">
                <a:latin typeface="Calibri"/>
                <a:cs typeface="Calibri"/>
              </a:rPr>
              <a:t>г.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1511" y="1691766"/>
            <a:ext cx="10275570" cy="441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11480" algn="just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«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…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Грамотность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в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ХХ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веке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заключалась</a:t>
            </a:r>
            <a:r>
              <a:rPr sz="2400" dirty="0">
                <a:latin typeface="Calibri"/>
                <a:cs typeface="Calibri"/>
              </a:rPr>
              <a:t> в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извлечении</a:t>
            </a:r>
            <a:r>
              <a:rPr sz="2400" dirty="0">
                <a:latin typeface="Calibri"/>
                <a:cs typeface="Calibri"/>
              </a:rPr>
              <a:t> и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обработке 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предварительной </a:t>
            </a:r>
            <a:r>
              <a:rPr sz="2400" spc="-5" dirty="0">
                <a:latin typeface="Calibri"/>
                <a:cs typeface="Calibri"/>
              </a:rPr>
              <a:t>информации. </a:t>
            </a:r>
            <a:r>
              <a:rPr sz="2400" b="1" dirty="0">
                <a:latin typeface="Calibri"/>
                <a:cs typeface="Calibri"/>
              </a:rPr>
              <a:t>В </a:t>
            </a:r>
            <a:r>
              <a:rPr sz="2400" b="1" spc="-5" dirty="0">
                <a:latin typeface="Calibri"/>
                <a:cs typeface="Calibri"/>
              </a:rPr>
              <a:t>XXI </a:t>
            </a:r>
            <a:r>
              <a:rPr sz="2400" b="1" spc="-10" dirty="0">
                <a:latin typeface="Calibri"/>
                <a:cs typeface="Calibri"/>
              </a:rPr>
              <a:t>веке </a:t>
            </a:r>
            <a:r>
              <a:rPr sz="2400" b="1" dirty="0">
                <a:latin typeface="Calibri"/>
                <a:cs typeface="Calibri"/>
              </a:rPr>
              <a:t>речь </a:t>
            </a:r>
            <a:r>
              <a:rPr sz="2400" b="1" spc="-10" dirty="0">
                <a:latin typeface="Calibri"/>
                <a:cs typeface="Calibri"/>
              </a:rPr>
              <a:t>идет </a:t>
            </a:r>
            <a:r>
              <a:rPr sz="2400" b="1" dirty="0">
                <a:latin typeface="Calibri"/>
                <a:cs typeface="Calibri"/>
              </a:rPr>
              <a:t>о </a:t>
            </a:r>
            <a:r>
              <a:rPr sz="2400" b="1" spc="-10" dirty="0">
                <a:latin typeface="Calibri"/>
                <a:cs typeface="Calibri"/>
              </a:rPr>
              <a:t>конструировании </a:t>
            </a:r>
            <a:r>
              <a:rPr sz="2400" b="1" dirty="0">
                <a:latin typeface="Calibri"/>
                <a:cs typeface="Calibri"/>
              </a:rPr>
              <a:t>и 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подтверждении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знаний.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Раньше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учились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по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энциклопедиям</a:t>
            </a:r>
            <a:r>
              <a:rPr sz="2400" dirty="0">
                <a:latin typeface="Calibri"/>
                <a:cs typeface="Calibri"/>
              </a:rPr>
              <a:t> и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полностью 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доверяли</a:t>
            </a:r>
            <a:r>
              <a:rPr sz="2400" spc="-5" dirty="0">
                <a:latin typeface="Calibri"/>
                <a:cs typeface="Calibri"/>
              </a:rPr>
              <a:t> учебникам.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Сейчас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Google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дает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миллионы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ответов,</a:t>
            </a:r>
            <a:r>
              <a:rPr sz="2400" spc="-5" dirty="0">
                <a:latin typeface="Calibri"/>
                <a:cs typeface="Calibri"/>
              </a:rPr>
              <a:t> но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никто</a:t>
            </a:r>
            <a:r>
              <a:rPr sz="2400" spc="-5" dirty="0">
                <a:latin typeface="Calibri"/>
                <a:cs typeface="Calibri"/>
              </a:rPr>
              <a:t> не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говорит,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0" dirty="0">
                <a:latin typeface="Calibri"/>
                <a:cs typeface="Calibri"/>
              </a:rPr>
              <a:t>где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правда,</a:t>
            </a:r>
            <a:r>
              <a:rPr sz="2400" dirty="0">
                <a:latin typeface="Calibri"/>
                <a:cs typeface="Calibri"/>
              </a:rPr>
              <a:t> а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0" dirty="0">
                <a:latin typeface="Calibri"/>
                <a:cs typeface="Calibri"/>
              </a:rPr>
              <a:t>где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ложь.</a:t>
            </a:r>
            <a:r>
              <a:rPr sz="2400" spc="-5" dirty="0">
                <a:latin typeface="Calibri"/>
                <a:cs typeface="Calibri"/>
              </a:rPr>
              <a:t> Чем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больше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у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нас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знаний,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тем</a:t>
            </a:r>
            <a:r>
              <a:rPr sz="2400" spc="-5" dirty="0">
                <a:latin typeface="Calibri"/>
                <a:cs typeface="Calibri"/>
              </a:rPr>
              <a:t> важнее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способность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преодолевать</a:t>
            </a:r>
            <a:r>
              <a:rPr sz="2400" spc="-10" dirty="0">
                <a:latin typeface="Calibri"/>
                <a:cs typeface="Calibri"/>
              </a:rPr>
              <a:t> двусмысленность,</a:t>
            </a:r>
            <a:r>
              <a:rPr sz="2400" spc="-5" dirty="0">
                <a:latin typeface="Calibri"/>
                <a:cs typeface="Calibri"/>
              </a:rPr>
              <a:t> сравнивать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точки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зрения, 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разбираться </a:t>
            </a:r>
            <a:r>
              <a:rPr sz="2400" dirty="0">
                <a:latin typeface="Calibri"/>
                <a:cs typeface="Calibri"/>
              </a:rPr>
              <a:t>в </a:t>
            </a:r>
            <a:r>
              <a:rPr sz="2400" spc="-15" dirty="0">
                <a:latin typeface="Calibri"/>
                <a:cs typeface="Calibri"/>
              </a:rPr>
              <a:t>содержании. </a:t>
            </a:r>
            <a:r>
              <a:rPr sz="2400" b="1" spc="-5" dirty="0">
                <a:latin typeface="Calibri"/>
                <a:cs typeface="Calibri"/>
              </a:rPr>
              <a:t>Развитие </a:t>
            </a:r>
            <a:r>
              <a:rPr sz="2400" b="1" spc="-10" dirty="0">
                <a:latin typeface="Calibri"/>
                <a:cs typeface="Calibri"/>
              </a:rPr>
              <a:t>навыков </a:t>
            </a:r>
            <a:r>
              <a:rPr sz="2400" b="1" spc="-5" dirty="0">
                <a:latin typeface="Calibri"/>
                <a:cs typeface="Calibri"/>
              </a:rPr>
              <a:t>грамотности </a:t>
            </a:r>
            <a:r>
              <a:rPr sz="2400" b="1" spc="-10" dirty="0">
                <a:latin typeface="Calibri"/>
                <a:cs typeface="Calibri"/>
              </a:rPr>
              <a:t>резко отстает </a:t>
            </a:r>
            <a:r>
              <a:rPr sz="2400" b="1" spc="-20" dirty="0">
                <a:latin typeface="Calibri"/>
                <a:cs typeface="Calibri"/>
              </a:rPr>
              <a:t>от </a:t>
            </a:r>
            <a:r>
              <a:rPr sz="2400" b="1" spc="-1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эволюции</a:t>
            </a:r>
            <a:r>
              <a:rPr sz="2400" b="1" spc="-5" dirty="0">
                <a:latin typeface="Calibri"/>
                <a:cs typeface="Calibri"/>
              </a:rPr>
              <a:t> информации.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Важно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найти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эффективные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стратегии</a:t>
            </a:r>
            <a:r>
              <a:rPr sz="2400" b="1" spc="52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и 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инструменты для </a:t>
            </a:r>
            <a:r>
              <a:rPr sz="2400" b="1" dirty="0">
                <a:latin typeface="Calibri"/>
                <a:cs typeface="Calibri"/>
              </a:rPr>
              <a:t>развития </a:t>
            </a:r>
            <a:r>
              <a:rPr sz="2400" b="1" spc="-5" dirty="0">
                <a:latin typeface="Calibri"/>
                <a:cs typeface="Calibri"/>
              </a:rPr>
              <a:t>функциональной грамотности </a:t>
            </a:r>
            <a:r>
              <a:rPr sz="2400" b="1" dirty="0">
                <a:latin typeface="Calibri"/>
                <a:cs typeface="Calibri"/>
              </a:rPr>
              <a:t>в </a:t>
            </a:r>
            <a:r>
              <a:rPr sz="2400" b="1" spc="-5" dirty="0">
                <a:latin typeface="Calibri"/>
                <a:cs typeface="Calibri"/>
              </a:rPr>
              <a:t>XXI веке. </a:t>
            </a:r>
            <a:r>
              <a:rPr sz="2400" dirty="0">
                <a:latin typeface="Calibri"/>
                <a:cs typeface="Calibri"/>
              </a:rPr>
              <a:t>Разные 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страны — Китай и </a:t>
            </a:r>
            <a:r>
              <a:rPr sz="2400" spc="-5" dirty="0">
                <a:latin typeface="Calibri"/>
                <a:cs typeface="Calibri"/>
              </a:rPr>
              <a:t>Сингапур </a:t>
            </a:r>
            <a:r>
              <a:rPr sz="2400" dirty="0">
                <a:latin typeface="Calibri"/>
                <a:cs typeface="Calibri"/>
              </a:rPr>
              <a:t>в </a:t>
            </a:r>
            <a:r>
              <a:rPr sz="2400" spc="-5" dirty="0">
                <a:latin typeface="Calibri"/>
                <a:cs typeface="Calibri"/>
              </a:rPr>
              <a:t>Азии, </a:t>
            </a:r>
            <a:r>
              <a:rPr sz="2400" spc="-10" dirty="0">
                <a:latin typeface="Calibri"/>
                <a:cs typeface="Calibri"/>
              </a:rPr>
              <a:t>Эстония </a:t>
            </a:r>
            <a:r>
              <a:rPr sz="2400" dirty="0">
                <a:latin typeface="Calibri"/>
                <a:cs typeface="Calibri"/>
              </a:rPr>
              <a:t>и </a:t>
            </a:r>
            <a:r>
              <a:rPr sz="2400" spc="-10" dirty="0">
                <a:latin typeface="Calibri"/>
                <a:cs typeface="Calibri"/>
              </a:rPr>
              <a:t>Ирландия </a:t>
            </a:r>
            <a:r>
              <a:rPr sz="2400" dirty="0">
                <a:latin typeface="Calibri"/>
                <a:cs typeface="Calibri"/>
              </a:rPr>
              <a:t>в </a:t>
            </a:r>
            <a:r>
              <a:rPr sz="2400" spc="-5" dirty="0">
                <a:latin typeface="Calibri"/>
                <a:cs typeface="Calibri"/>
              </a:rPr>
              <a:t>Европе, Канада </a:t>
            </a:r>
            <a:r>
              <a:rPr sz="2400" dirty="0">
                <a:latin typeface="Calibri"/>
                <a:cs typeface="Calibri"/>
              </a:rPr>
              <a:t>в 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Северной </a:t>
            </a:r>
            <a:r>
              <a:rPr sz="2400" spc="-10" dirty="0">
                <a:latin typeface="Calibri"/>
                <a:cs typeface="Calibri"/>
              </a:rPr>
              <a:t>Америке </a:t>
            </a:r>
            <a:r>
              <a:rPr sz="2400" dirty="0">
                <a:latin typeface="Calibri"/>
                <a:cs typeface="Calibri"/>
              </a:rPr>
              <a:t>— </a:t>
            </a:r>
            <a:r>
              <a:rPr sz="2400" spc="-20" dirty="0">
                <a:latin typeface="Calibri"/>
                <a:cs typeface="Calibri"/>
              </a:rPr>
              <a:t>показывают, </a:t>
            </a:r>
            <a:r>
              <a:rPr sz="2400" spc="-10" dirty="0">
                <a:latin typeface="Calibri"/>
                <a:cs typeface="Calibri"/>
              </a:rPr>
              <a:t>что </a:t>
            </a:r>
            <a:r>
              <a:rPr sz="2400" spc="-15" dirty="0">
                <a:latin typeface="Calibri"/>
                <a:cs typeface="Calibri"/>
              </a:rPr>
              <a:t>школьные </a:t>
            </a:r>
            <a:r>
              <a:rPr sz="2400" spc="-5" dirty="0">
                <a:latin typeface="Calibri"/>
                <a:cs typeface="Calibri"/>
              </a:rPr>
              <a:t>системы могут </a:t>
            </a:r>
            <a:r>
              <a:rPr sz="2400" dirty="0">
                <a:latin typeface="Calibri"/>
                <a:cs typeface="Calibri"/>
              </a:rPr>
              <a:t>эффективно 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развивать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функциональную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грамотность.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…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38199" y="123825"/>
            <a:ext cx="9204325" cy="10655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75994" marR="967740" indent="-635" algn="ctr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latin typeface="Calibri"/>
                <a:cs typeface="Calibri"/>
              </a:rPr>
              <a:t>Андреас </a:t>
            </a:r>
            <a:r>
              <a:rPr sz="2400" b="1" i="1" spc="-10" dirty="0">
                <a:latin typeface="Calibri"/>
                <a:cs typeface="Calibri"/>
              </a:rPr>
              <a:t>Шляйхер </a:t>
            </a:r>
            <a:r>
              <a:rPr sz="2400" b="1" i="1" spc="-5" dirty="0">
                <a:latin typeface="Calibri"/>
                <a:cs typeface="Calibri"/>
              </a:rPr>
              <a:t>«Функциональная грамотность: </a:t>
            </a:r>
            <a:r>
              <a:rPr sz="2400" b="1" i="1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что</a:t>
            </a:r>
            <a:r>
              <a:rPr sz="2400" b="1" i="1" spc="-25" dirty="0">
                <a:latin typeface="Calibri"/>
                <a:cs typeface="Calibri"/>
              </a:rPr>
              <a:t> </a:t>
            </a:r>
            <a:r>
              <a:rPr sz="2400" b="1" i="1" spc="-10" dirty="0">
                <a:latin typeface="Calibri"/>
                <a:cs typeface="Calibri"/>
              </a:rPr>
              <a:t>делать</a:t>
            </a:r>
            <a:r>
              <a:rPr sz="2400" b="1" i="1" spc="-5" dirty="0">
                <a:latin typeface="Calibri"/>
                <a:cs typeface="Calibri"/>
              </a:rPr>
              <a:t> для</a:t>
            </a:r>
            <a:r>
              <a:rPr sz="2400" b="1" i="1" dirty="0">
                <a:latin typeface="Calibri"/>
                <a:cs typeface="Calibri"/>
              </a:rPr>
              <a:t> </a:t>
            </a:r>
            <a:r>
              <a:rPr sz="2400" b="1" i="1" spc="-10" dirty="0">
                <a:latin typeface="Calibri"/>
                <a:cs typeface="Calibri"/>
              </a:rPr>
              <a:t>улучшения</a:t>
            </a:r>
            <a:r>
              <a:rPr sz="2400" b="1" i="1" spc="10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и</a:t>
            </a:r>
            <a:r>
              <a:rPr sz="2400" b="1" i="1" spc="-10" dirty="0">
                <a:latin typeface="Calibri"/>
                <a:cs typeface="Calibri"/>
              </a:rPr>
              <a:t> </a:t>
            </a:r>
            <a:r>
              <a:rPr sz="2400" b="1" i="1" spc="-15" dirty="0">
                <a:latin typeface="Calibri"/>
                <a:cs typeface="Calibri"/>
              </a:rPr>
              <a:t>как</a:t>
            </a:r>
            <a:r>
              <a:rPr sz="2400" b="1" i="1" spc="-5" dirty="0">
                <a:latin typeface="Calibri"/>
                <a:cs typeface="Calibri"/>
              </a:rPr>
              <a:t> </a:t>
            </a:r>
            <a:r>
              <a:rPr sz="2400" b="1" i="1" spc="-10" dirty="0">
                <a:latin typeface="Calibri"/>
                <a:cs typeface="Calibri"/>
              </a:rPr>
              <a:t>использовать</a:t>
            </a:r>
            <a:r>
              <a:rPr sz="2400" b="1" i="1" spc="15" dirty="0">
                <a:latin typeface="Calibri"/>
                <a:cs typeface="Calibri"/>
              </a:rPr>
              <a:t> </a:t>
            </a:r>
            <a:r>
              <a:rPr sz="2400" b="1" i="1" spc="-10" dirty="0">
                <a:latin typeface="Calibri"/>
                <a:cs typeface="Calibri"/>
              </a:rPr>
              <a:t>PISA»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sz="2000" i="1" spc="-5" dirty="0">
                <a:latin typeface="Calibri"/>
                <a:cs typeface="Calibri"/>
              </a:rPr>
              <a:t>Лекция</a:t>
            </a:r>
            <a:r>
              <a:rPr sz="2000" i="1" spc="-2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на</a:t>
            </a:r>
            <a:r>
              <a:rPr sz="2000" i="1" spc="-15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Международной</a:t>
            </a:r>
            <a:r>
              <a:rPr sz="2000" i="1" spc="-50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конференции</a:t>
            </a:r>
            <a:r>
              <a:rPr sz="2000" i="1" spc="-55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“EdCrunch</a:t>
            </a:r>
            <a:r>
              <a:rPr sz="2000" i="1" spc="-20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on</a:t>
            </a:r>
            <a:r>
              <a:rPr sz="2000" i="1" spc="-1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Demand”</a:t>
            </a:r>
            <a:r>
              <a:rPr sz="2000" i="1" spc="-4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8-10</a:t>
            </a:r>
            <a:r>
              <a:rPr sz="2000" i="1" spc="-10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декабря</a:t>
            </a:r>
            <a:r>
              <a:rPr sz="2000" i="1" spc="-4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2020</a:t>
            </a:r>
            <a:r>
              <a:rPr sz="2000" i="1" spc="-2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г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5596" y="1527428"/>
            <a:ext cx="1051115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982980">
              <a:lnSpc>
                <a:spcPct val="100000"/>
              </a:lnSpc>
              <a:spcBef>
                <a:spcPts val="95"/>
              </a:spcBef>
              <a:tabLst>
                <a:tab pos="1510665" algn="l"/>
                <a:tab pos="1974214" algn="l"/>
                <a:tab pos="2457450" algn="l"/>
                <a:tab pos="4386580" algn="l"/>
                <a:tab pos="5296535" algn="l"/>
                <a:tab pos="5737225" algn="l"/>
                <a:tab pos="6731000" algn="l"/>
                <a:tab pos="7732395" algn="l"/>
                <a:tab pos="8173084" algn="l"/>
                <a:tab pos="9590405" algn="l"/>
              </a:tabLst>
            </a:pPr>
            <a:r>
              <a:rPr sz="2800" spc="-5" dirty="0">
                <a:latin typeface="Calibri"/>
                <a:cs typeface="Calibri"/>
              </a:rPr>
              <a:t>…	В	ис</a:t>
            </a:r>
            <a:r>
              <a:rPr sz="2800" dirty="0">
                <a:latin typeface="Calibri"/>
                <a:cs typeface="Calibri"/>
              </a:rPr>
              <a:t>с</a:t>
            </a:r>
            <a:r>
              <a:rPr sz="2800" spc="-10" dirty="0">
                <a:latin typeface="Calibri"/>
                <a:cs typeface="Calibri"/>
              </a:rPr>
              <a:t>л</a:t>
            </a:r>
            <a:r>
              <a:rPr sz="2800" spc="-40" dirty="0">
                <a:latin typeface="Calibri"/>
                <a:cs typeface="Calibri"/>
              </a:rPr>
              <a:t>е</a:t>
            </a:r>
            <a:r>
              <a:rPr sz="2800" spc="-35" dirty="0">
                <a:latin typeface="Calibri"/>
                <a:cs typeface="Calibri"/>
              </a:rPr>
              <a:t>д</a:t>
            </a:r>
            <a:r>
              <a:rPr sz="2800" spc="-15" dirty="0">
                <a:latin typeface="Calibri"/>
                <a:cs typeface="Calibri"/>
              </a:rPr>
              <a:t>о</a:t>
            </a:r>
            <a:r>
              <a:rPr sz="2800" spc="-5" dirty="0">
                <a:latin typeface="Calibri"/>
                <a:cs typeface="Calibri"/>
              </a:rPr>
              <a:t>в</a:t>
            </a:r>
            <a:r>
              <a:rPr sz="2800" dirty="0">
                <a:latin typeface="Calibri"/>
                <a:cs typeface="Calibri"/>
              </a:rPr>
              <a:t>а</a:t>
            </a:r>
            <a:r>
              <a:rPr sz="2800" spc="-5" dirty="0">
                <a:latin typeface="Calibri"/>
                <a:cs typeface="Calibri"/>
              </a:rPr>
              <a:t>н</a:t>
            </a:r>
            <a:r>
              <a:rPr sz="2800" spc="-15" dirty="0">
                <a:latin typeface="Calibri"/>
                <a:cs typeface="Calibri"/>
              </a:rPr>
              <a:t>и</a:t>
            </a:r>
            <a:r>
              <a:rPr sz="2800" spc="-5" dirty="0">
                <a:latin typeface="Calibri"/>
                <a:cs typeface="Calibri"/>
              </a:rPr>
              <a:t>и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5" dirty="0">
                <a:latin typeface="Calibri"/>
                <a:cs typeface="Calibri"/>
              </a:rPr>
              <a:t>PI</a:t>
            </a:r>
            <a:r>
              <a:rPr sz="2800" spc="-20" dirty="0">
                <a:latin typeface="Calibri"/>
                <a:cs typeface="Calibri"/>
              </a:rPr>
              <a:t>S</a:t>
            </a:r>
            <a:r>
              <a:rPr sz="2800" spc="-5" dirty="0">
                <a:latin typeface="Calibri"/>
                <a:cs typeface="Calibri"/>
              </a:rPr>
              <a:t>A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5" dirty="0">
                <a:latin typeface="Calibri"/>
                <a:cs typeface="Calibri"/>
              </a:rPr>
              <a:t>в</a:t>
            </a:r>
            <a:r>
              <a:rPr sz="2800" dirty="0">
                <a:latin typeface="Calibri"/>
                <a:cs typeface="Calibri"/>
              </a:rPr>
              <a:t>	20</a:t>
            </a:r>
            <a:r>
              <a:rPr sz="2800" spc="-5" dirty="0">
                <a:latin typeface="Calibri"/>
                <a:cs typeface="Calibri"/>
              </a:rPr>
              <a:t>00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35" dirty="0">
                <a:latin typeface="Calibri"/>
                <a:cs typeface="Calibri"/>
              </a:rPr>
              <a:t>г</a:t>
            </a:r>
            <a:r>
              <a:rPr sz="2800" spc="-80" dirty="0">
                <a:latin typeface="Calibri"/>
                <a:cs typeface="Calibri"/>
              </a:rPr>
              <a:t>о</a:t>
            </a:r>
            <a:r>
              <a:rPr sz="2800" spc="-35" dirty="0">
                <a:latin typeface="Calibri"/>
                <a:cs typeface="Calibri"/>
              </a:rPr>
              <a:t>д</a:t>
            </a:r>
            <a:r>
              <a:rPr sz="2800" spc="-85" dirty="0">
                <a:latin typeface="Calibri"/>
                <a:cs typeface="Calibri"/>
              </a:rPr>
              <a:t>у</a:t>
            </a:r>
            <a:r>
              <a:rPr sz="2800" spc="-5" dirty="0">
                <a:latin typeface="Calibri"/>
                <a:cs typeface="Calibri"/>
              </a:rPr>
              <a:t>,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5" dirty="0">
                <a:latin typeface="Calibri"/>
                <a:cs typeface="Calibri"/>
              </a:rPr>
              <a:t>в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5" dirty="0">
                <a:latin typeface="Calibri"/>
                <a:cs typeface="Calibri"/>
              </a:rPr>
              <a:t>перв</a:t>
            </a:r>
            <a:r>
              <a:rPr sz="2800" dirty="0">
                <a:latin typeface="Calibri"/>
                <a:cs typeface="Calibri"/>
              </a:rPr>
              <a:t>о</a:t>
            </a:r>
            <a:r>
              <a:rPr sz="2800" spc="-5" dirty="0">
                <a:latin typeface="Calibri"/>
                <a:cs typeface="Calibri"/>
              </a:rPr>
              <a:t>м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5" dirty="0">
                <a:latin typeface="Calibri"/>
                <a:cs typeface="Calibri"/>
              </a:rPr>
              <a:t>цикле  </a:t>
            </a:r>
            <a:r>
              <a:rPr sz="2800" spc="-10" dirty="0">
                <a:latin typeface="Calibri"/>
                <a:cs typeface="Calibri"/>
              </a:rPr>
              <a:t>исследования,	грамотность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45989" y="1954148"/>
            <a:ext cx="26162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libri"/>
                <a:cs typeface="Calibri"/>
              </a:rPr>
              <a:t>рассматривалась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076438" y="1954148"/>
            <a:ext cx="31178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748665" algn="l"/>
                <a:tab pos="2912745" algn="l"/>
              </a:tabLst>
            </a:pPr>
            <a:r>
              <a:rPr sz="2800" spc="-45" dirty="0">
                <a:latin typeface="Calibri"/>
                <a:cs typeface="Calibri"/>
              </a:rPr>
              <a:t>к</a:t>
            </a:r>
            <a:r>
              <a:rPr sz="2800" spc="-5" dirty="0">
                <a:latin typeface="Calibri"/>
                <a:cs typeface="Calibri"/>
              </a:rPr>
              <a:t>ак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5" dirty="0">
                <a:latin typeface="Calibri"/>
                <a:cs typeface="Calibri"/>
              </a:rPr>
              <a:t>перераб</a:t>
            </a:r>
            <a:r>
              <a:rPr sz="2800" spc="-25" dirty="0">
                <a:latin typeface="Calibri"/>
                <a:cs typeface="Calibri"/>
              </a:rPr>
              <a:t>о</a:t>
            </a:r>
            <a:r>
              <a:rPr sz="2800" spc="-10" dirty="0">
                <a:latin typeface="Calibri"/>
                <a:cs typeface="Calibri"/>
              </a:rPr>
              <a:t>т</a:t>
            </a:r>
            <a:r>
              <a:rPr sz="2800" spc="-45" dirty="0">
                <a:latin typeface="Calibri"/>
                <a:cs typeface="Calibri"/>
              </a:rPr>
              <a:t>к</a:t>
            </a:r>
            <a:r>
              <a:rPr sz="2800" spc="-5" dirty="0">
                <a:latin typeface="Calibri"/>
                <a:cs typeface="Calibri"/>
              </a:rPr>
              <a:t>а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5" dirty="0">
                <a:latin typeface="Calibri"/>
                <a:cs typeface="Calibri"/>
              </a:rPr>
              <a:t>и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5596" y="2380868"/>
            <a:ext cx="47796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286635" algn="l"/>
              </a:tabLst>
            </a:pPr>
            <a:r>
              <a:rPr sz="2800" spc="-5" dirty="0">
                <a:latin typeface="Calibri"/>
                <a:cs typeface="Calibri"/>
              </a:rPr>
              <a:t>понимание	</a:t>
            </a:r>
            <a:r>
              <a:rPr sz="2800" spc="-20" dirty="0">
                <a:latin typeface="Calibri"/>
                <a:cs typeface="Calibri"/>
              </a:rPr>
              <a:t>подготовленных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989701" y="2380868"/>
            <a:ext cx="52063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764030" algn="l"/>
                <a:tab pos="3931285" algn="l"/>
              </a:tabLst>
            </a:pPr>
            <a:r>
              <a:rPr sz="2800" spc="-35" dirty="0">
                <a:latin typeface="Calibri"/>
                <a:cs typeface="Calibri"/>
              </a:rPr>
              <a:t>т</a:t>
            </a:r>
            <a:r>
              <a:rPr sz="2800" spc="-5" dirty="0">
                <a:latin typeface="Calibri"/>
                <a:cs typeface="Calibri"/>
              </a:rPr>
              <a:t>е</a:t>
            </a:r>
            <a:r>
              <a:rPr sz="2800" spc="-30" dirty="0">
                <a:latin typeface="Calibri"/>
                <a:cs typeface="Calibri"/>
              </a:rPr>
              <a:t>к</a:t>
            </a:r>
            <a:r>
              <a:rPr sz="2800" spc="-5" dirty="0">
                <a:latin typeface="Calibri"/>
                <a:cs typeface="Calibri"/>
              </a:rPr>
              <a:t>с</a:t>
            </a:r>
            <a:r>
              <a:rPr sz="2800" spc="-40" dirty="0">
                <a:latin typeface="Calibri"/>
                <a:cs typeface="Calibri"/>
              </a:rPr>
              <a:t>т</a:t>
            </a:r>
            <a:r>
              <a:rPr sz="2800" spc="-10" dirty="0">
                <a:latin typeface="Calibri"/>
                <a:cs typeface="Calibri"/>
              </a:rPr>
              <a:t>ов</a:t>
            </a:r>
            <a:r>
              <a:rPr sz="2800" spc="-5" dirty="0">
                <a:latin typeface="Calibri"/>
                <a:cs typeface="Calibri"/>
              </a:rPr>
              <a:t>,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5" dirty="0">
                <a:latin typeface="Calibri"/>
                <a:cs typeface="Calibri"/>
              </a:rPr>
              <a:t>н</a:t>
            </a:r>
            <a:r>
              <a:rPr sz="2800" spc="-5" dirty="0">
                <a:latin typeface="Calibri"/>
                <a:cs typeface="Calibri"/>
              </a:rPr>
              <a:t>апример,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5" dirty="0">
                <a:latin typeface="Calibri"/>
                <a:cs typeface="Calibri"/>
              </a:rPr>
              <a:t>у</a:t>
            </a:r>
            <a:r>
              <a:rPr sz="2800" spc="-20" dirty="0">
                <a:latin typeface="Calibri"/>
                <a:cs typeface="Calibri"/>
              </a:rPr>
              <a:t>ч</a:t>
            </a:r>
            <a:r>
              <a:rPr sz="2800" spc="-5" dirty="0">
                <a:latin typeface="Calibri"/>
                <a:cs typeface="Calibri"/>
              </a:rPr>
              <a:t>ебной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85596" y="2807969"/>
            <a:ext cx="105086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993900" algn="l"/>
                <a:tab pos="3393440" algn="l"/>
                <a:tab pos="5127625" algn="l"/>
                <a:tab pos="7397115" algn="l"/>
                <a:tab pos="7718425" algn="l"/>
              </a:tabLst>
            </a:pPr>
            <a:r>
              <a:rPr sz="2800" spc="-10" dirty="0">
                <a:latin typeface="Calibri"/>
                <a:cs typeface="Calibri"/>
              </a:rPr>
              <a:t>литературы,	</a:t>
            </a:r>
            <a:r>
              <a:rPr sz="2800" spc="-15" dirty="0">
                <a:latin typeface="Calibri"/>
                <a:cs typeface="Calibri"/>
              </a:rPr>
              <a:t>которые	тщательно	</a:t>
            </a:r>
            <a:r>
              <a:rPr sz="2800" spc="-20" dirty="0">
                <a:latin typeface="Calibri"/>
                <a:cs typeface="Calibri"/>
              </a:rPr>
              <a:t>подготовлены	</a:t>
            </a:r>
            <a:r>
              <a:rPr sz="2800" spc="-5" dirty="0">
                <a:latin typeface="Calibri"/>
                <a:cs typeface="Calibri"/>
              </a:rPr>
              <a:t>и	</a:t>
            </a:r>
            <a:r>
              <a:rPr sz="2800" spc="-10" dirty="0">
                <a:latin typeface="Calibri"/>
                <a:cs typeface="Calibri"/>
              </a:rPr>
              <a:t>отредактированы.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988433" y="3234689"/>
            <a:ext cx="14611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libri"/>
                <a:cs typeface="Calibri"/>
              </a:rPr>
              <a:t>п</a:t>
            </a:r>
            <a:r>
              <a:rPr sz="2800" spc="-45" dirty="0">
                <a:latin typeface="Calibri"/>
                <a:cs typeface="Calibri"/>
              </a:rPr>
              <a:t>о</a:t>
            </a:r>
            <a:r>
              <a:rPr sz="2800" spc="-10" dirty="0">
                <a:latin typeface="Calibri"/>
                <a:cs typeface="Calibri"/>
              </a:rPr>
              <a:t>луча</a:t>
            </a:r>
            <a:r>
              <a:rPr sz="2800" spc="-40" dirty="0">
                <a:latin typeface="Calibri"/>
                <a:cs typeface="Calibri"/>
              </a:rPr>
              <a:t>ю</a:t>
            </a:r>
            <a:r>
              <a:rPr sz="2800" spc="-5" dirty="0">
                <a:latin typeface="Calibri"/>
                <a:cs typeface="Calibri"/>
              </a:rPr>
              <a:t>т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675881" y="3234689"/>
            <a:ext cx="45186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289175" algn="l"/>
                <a:tab pos="2883535" algn="l"/>
              </a:tabLst>
            </a:pPr>
            <a:r>
              <a:rPr sz="2800" spc="-5" dirty="0">
                <a:latin typeface="Calibri"/>
                <a:cs typeface="Calibri"/>
              </a:rPr>
              <a:t>инф</a:t>
            </a:r>
            <a:r>
              <a:rPr sz="2800" spc="5" dirty="0">
                <a:latin typeface="Calibri"/>
                <a:cs typeface="Calibri"/>
              </a:rPr>
              <a:t>о</a:t>
            </a:r>
            <a:r>
              <a:rPr sz="2800" spc="-10" dirty="0">
                <a:latin typeface="Calibri"/>
                <a:cs typeface="Calibri"/>
              </a:rPr>
              <a:t>рма</a:t>
            </a:r>
            <a:r>
              <a:rPr sz="2800" spc="-15" dirty="0">
                <a:latin typeface="Calibri"/>
                <a:cs typeface="Calibri"/>
              </a:rPr>
              <a:t>ц</a:t>
            </a:r>
            <a:r>
              <a:rPr sz="2800" spc="-5" dirty="0">
                <a:latin typeface="Calibri"/>
                <a:cs typeface="Calibri"/>
              </a:rPr>
              <a:t>ию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5" dirty="0">
                <a:latin typeface="Calibri"/>
                <a:cs typeface="Calibri"/>
              </a:rPr>
              <a:t>из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10" dirty="0">
                <a:latin typeface="Calibri"/>
                <a:cs typeface="Calibri"/>
              </a:rPr>
              <a:t>ра</a:t>
            </a:r>
            <a:r>
              <a:rPr sz="2800" spc="-50" dirty="0">
                <a:latin typeface="Calibri"/>
                <a:cs typeface="Calibri"/>
              </a:rPr>
              <a:t>з</a:t>
            </a:r>
            <a:r>
              <a:rPr sz="2800" spc="-10" dirty="0">
                <a:latin typeface="Calibri"/>
                <a:cs typeface="Calibri"/>
              </a:rPr>
              <a:t>личн</a:t>
            </a:r>
            <a:r>
              <a:rPr sz="2800" dirty="0">
                <a:latin typeface="Calibri"/>
                <a:cs typeface="Calibri"/>
              </a:rPr>
              <a:t>ы</a:t>
            </a:r>
            <a:r>
              <a:rPr sz="2800" spc="-5" dirty="0">
                <a:latin typeface="Calibri"/>
                <a:cs typeface="Calibri"/>
              </a:rPr>
              <a:t>х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85596" y="3234689"/>
            <a:ext cx="412877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989455" algn="l"/>
                <a:tab pos="2378075" algn="l"/>
                <a:tab pos="2426970" algn="l"/>
                <a:tab pos="3248025" algn="l"/>
              </a:tabLst>
            </a:pPr>
            <a:r>
              <a:rPr sz="2800" spc="-10" dirty="0">
                <a:latin typeface="Calibri"/>
                <a:cs typeface="Calibri"/>
              </a:rPr>
              <a:t>Современные	</a:t>
            </a:r>
            <a:r>
              <a:rPr sz="2800" spc="-15" dirty="0">
                <a:latin typeface="Calibri"/>
                <a:cs typeface="Calibri"/>
              </a:rPr>
              <a:t>школьники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ис</a:t>
            </a:r>
            <a:r>
              <a:rPr sz="2800" spc="-40" dirty="0">
                <a:latin typeface="Calibri"/>
                <a:cs typeface="Calibri"/>
              </a:rPr>
              <a:t>т</a:t>
            </a:r>
            <a:r>
              <a:rPr sz="2800" spc="-10" dirty="0">
                <a:latin typeface="Calibri"/>
                <a:cs typeface="Calibri"/>
              </a:rPr>
              <a:t>очни</a:t>
            </a:r>
            <a:r>
              <a:rPr sz="2800" spc="-30" dirty="0">
                <a:latin typeface="Calibri"/>
                <a:cs typeface="Calibri"/>
              </a:rPr>
              <a:t>к</a:t>
            </a:r>
            <a:r>
              <a:rPr sz="2800" spc="-10" dirty="0">
                <a:latin typeface="Calibri"/>
                <a:cs typeface="Calibri"/>
              </a:rPr>
              <a:t>о</a:t>
            </a:r>
            <a:r>
              <a:rPr sz="2800" spc="-5" dirty="0">
                <a:latin typeface="Calibri"/>
                <a:cs typeface="Calibri"/>
              </a:rPr>
              <a:t>в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5" dirty="0">
                <a:latin typeface="Calibri"/>
                <a:cs typeface="Calibri"/>
              </a:rPr>
              <a:t>и</a:t>
            </a:r>
            <a:r>
              <a:rPr sz="2800" dirty="0">
                <a:latin typeface="Calibri"/>
                <a:cs typeface="Calibri"/>
              </a:rPr>
              <a:t>		</a:t>
            </a:r>
            <a:r>
              <a:rPr sz="2800" spc="-5" dirty="0">
                <a:latin typeface="Calibri"/>
                <a:cs typeface="Calibri"/>
              </a:rPr>
              <a:t>у</a:t>
            </a:r>
            <a:r>
              <a:rPr sz="2800" spc="-55" dirty="0">
                <a:latin typeface="Calibri"/>
                <a:cs typeface="Calibri"/>
              </a:rPr>
              <a:t>ж</a:t>
            </a:r>
            <a:r>
              <a:rPr sz="2800" spc="-5" dirty="0">
                <a:latin typeface="Calibri"/>
                <a:cs typeface="Calibri"/>
              </a:rPr>
              <a:t>е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5" dirty="0">
                <a:latin typeface="Calibri"/>
                <a:cs typeface="Calibri"/>
              </a:rPr>
              <a:t>ник</a:t>
            </a:r>
            <a:r>
              <a:rPr sz="2800" spc="-45" dirty="0">
                <a:latin typeface="Calibri"/>
                <a:cs typeface="Calibri"/>
              </a:rPr>
              <a:t>т</a:t>
            </a:r>
            <a:r>
              <a:rPr sz="2800" spc="-5" dirty="0">
                <a:latin typeface="Calibri"/>
                <a:cs typeface="Calibri"/>
              </a:rPr>
              <a:t>о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035677" y="3661409"/>
            <a:ext cx="387222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640080" algn="l"/>
                <a:tab pos="2147570" algn="l"/>
                <a:tab pos="2775585" algn="l"/>
              </a:tabLst>
            </a:pPr>
            <a:r>
              <a:rPr sz="2800" dirty="0">
                <a:latin typeface="Calibri"/>
                <a:cs typeface="Calibri"/>
              </a:rPr>
              <a:t>ни	</a:t>
            </a:r>
            <a:r>
              <a:rPr sz="2800" spc="-15" dirty="0">
                <a:latin typeface="Calibri"/>
                <a:cs typeface="Calibri"/>
              </a:rPr>
              <a:t>учителя,	</a:t>
            </a:r>
            <a:r>
              <a:rPr sz="2800" dirty="0">
                <a:latin typeface="Calibri"/>
                <a:cs typeface="Calibri"/>
              </a:rPr>
              <a:t>ни	</a:t>
            </a:r>
            <a:r>
              <a:rPr sz="2800" spc="-15" dirty="0">
                <a:latin typeface="Calibri"/>
                <a:cs typeface="Calibri"/>
              </a:rPr>
              <a:t>авторы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129521" y="3661409"/>
            <a:ext cx="20669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libri"/>
                <a:cs typeface="Calibri"/>
              </a:rPr>
              <a:t>проверенных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210806" y="4088079"/>
            <a:ext cx="13373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libri"/>
                <a:cs typeface="Calibri"/>
              </a:rPr>
              <a:t>я</a:t>
            </a:r>
            <a:r>
              <a:rPr sz="2800" spc="-35" dirty="0">
                <a:latin typeface="Calibri"/>
                <a:cs typeface="Calibri"/>
              </a:rPr>
              <a:t>в</a:t>
            </a:r>
            <a:r>
              <a:rPr sz="2800" spc="-10" dirty="0">
                <a:latin typeface="Calibri"/>
                <a:cs typeface="Calibri"/>
              </a:rPr>
              <a:t>ля</a:t>
            </a:r>
            <a:r>
              <a:rPr sz="2800" spc="-30" dirty="0">
                <a:latin typeface="Calibri"/>
                <a:cs typeface="Calibri"/>
              </a:rPr>
              <a:t>е</a:t>
            </a:r>
            <a:r>
              <a:rPr sz="2800" spc="-35" dirty="0">
                <a:latin typeface="Calibri"/>
                <a:cs typeface="Calibri"/>
              </a:rPr>
              <a:t>т</a:t>
            </a:r>
            <a:r>
              <a:rPr sz="2800" spc="-5" dirty="0">
                <a:latin typeface="Calibri"/>
                <a:cs typeface="Calibri"/>
              </a:rPr>
              <a:t>ся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791193" y="4088079"/>
            <a:ext cx="24047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199640" algn="l"/>
              </a:tabLst>
            </a:pPr>
            <a:r>
              <a:rPr sz="2800" spc="-5" dirty="0">
                <a:latin typeface="Calibri"/>
                <a:cs typeface="Calibri"/>
              </a:rPr>
              <a:t>правильным	и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85596" y="4088079"/>
            <a:ext cx="688530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871980" algn="l"/>
                <a:tab pos="2505710" algn="l"/>
                <a:tab pos="3620135" algn="l"/>
                <a:tab pos="4991735" algn="l"/>
                <a:tab pos="5781040" algn="l"/>
              </a:tabLst>
            </a:pPr>
            <a:r>
              <a:rPr sz="2800" spc="-10" dirty="0">
                <a:latin typeface="Calibri"/>
                <a:cs typeface="Calibri"/>
              </a:rPr>
              <a:t>учебников	</a:t>
            </a:r>
            <a:r>
              <a:rPr sz="2800" spc="-5" dirty="0">
                <a:latin typeface="Calibri"/>
                <a:cs typeface="Calibri"/>
              </a:rPr>
              <a:t>не	</a:t>
            </a:r>
            <a:r>
              <a:rPr sz="2800" spc="-10" dirty="0">
                <a:latin typeface="Calibri"/>
                <a:cs typeface="Calibri"/>
              </a:rPr>
              <a:t>могут	сказать	</a:t>
            </a:r>
            <a:r>
              <a:rPr sz="2800" spc="-5" dirty="0">
                <a:latin typeface="Calibri"/>
                <a:cs typeface="Calibri"/>
              </a:rPr>
              <a:t>им,	</a:t>
            </a:r>
            <a:r>
              <a:rPr sz="2800" spc="-15" dirty="0">
                <a:latin typeface="Calibri"/>
                <a:cs typeface="Calibri"/>
              </a:rPr>
              <a:t>что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2603500" algn="l"/>
                <a:tab pos="3307715" algn="l"/>
                <a:tab pos="4836160" algn="l"/>
                <a:tab pos="6384925" algn="l"/>
              </a:tabLst>
            </a:pPr>
            <a:r>
              <a:rPr sz="2800" spc="-5" dirty="0">
                <a:latin typeface="Calibri"/>
                <a:cs typeface="Calibri"/>
              </a:rPr>
              <a:t>неправильным,	ч</a:t>
            </a:r>
            <a:r>
              <a:rPr sz="2800" spc="-40" dirty="0">
                <a:latin typeface="Calibri"/>
                <a:cs typeface="Calibri"/>
              </a:rPr>
              <a:t>т</a:t>
            </a:r>
            <a:r>
              <a:rPr sz="2800" spc="-5" dirty="0">
                <a:latin typeface="Calibri"/>
                <a:cs typeface="Calibri"/>
              </a:rPr>
              <a:t>о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10" dirty="0">
                <a:latin typeface="Calibri"/>
                <a:cs typeface="Calibri"/>
              </a:rPr>
              <a:t>я</a:t>
            </a:r>
            <a:r>
              <a:rPr sz="2800" spc="-35" dirty="0">
                <a:latin typeface="Calibri"/>
                <a:cs typeface="Calibri"/>
              </a:rPr>
              <a:t>в</a:t>
            </a:r>
            <a:r>
              <a:rPr sz="2800" spc="-10" dirty="0">
                <a:latin typeface="Calibri"/>
                <a:cs typeface="Calibri"/>
              </a:rPr>
              <a:t>ля</a:t>
            </a:r>
            <a:r>
              <a:rPr sz="2800" spc="-25" dirty="0">
                <a:latin typeface="Calibri"/>
                <a:cs typeface="Calibri"/>
              </a:rPr>
              <a:t>е</a:t>
            </a:r>
            <a:r>
              <a:rPr sz="2800" spc="-35" dirty="0">
                <a:latin typeface="Calibri"/>
                <a:cs typeface="Calibri"/>
              </a:rPr>
              <a:t>т</a:t>
            </a:r>
            <a:r>
              <a:rPr sz="2800" spc="-5" dirty="0">
                <a:latin typeface="Calibri"/>
                <a:cs typeface="Calibri"/>
              </a:rPr>
              <a:t>ся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5" dirty="0">
                <a:latin typeface="Calibri"/>
                <a:cs typeface="Calibri"/>
              </a:rPr>
              <a:t>истин</a:t>
            </a:r>
            <a:r>
              <a:rPr sz="2800" spc="10" dirty="0">
                <a:latin typeface="Calibri"/>
                <a:cs typeface="Calibri"/>
              </a:rPr>
              <a:t>о</a:t>
            </a:r>
            <a:r>
              <a:rPr sz="2800" spc="-5" dirty="0">
                <a:latin typeface="Calibri"/>
                <a:cs typeface="Calibri"/>
              </a:rPr>
              <a:t>й,</a:t>
            </a:r>
            <a:r>
              <a:rPr sz="2800" dirty="0">
                <a:latin typeface="Calibri"/>
                <a:cs typeface="Calibri"/>
              </a:rPr>
              <a:t>	ч</a:t>
            </a:r>
            <a:r>
              <a:rPr sz="2800" spc="-45" dirty="0">
                <a:latin typeface="Calibri"/>
                <a:cs typeface="Calibri"/>
              </a:rPr>
              <a:t>т</a:t>
            </a:r>
            <a:r>
              <a:rPr sz="2800" spc="-5" dirty="0">
                <a:latin typeface="Calibri"/>
                <a:cs typeface="Calibri"/>
              </a:rPr>
              <a:t>о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762493" y="4515103"/>
            <a:ext cx="34334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96265" algn="l"/>
                <a:tab pos="2124710" algn="l"/>
              </a:tabLst>
            </a:pPr>
            <a:r>
              <a:rPr sz="2800" dirty="0">
                <a:latin typeface="Calibri"/>
                <a:cs typeface="Calibri"/>
              </a:rPr>
              <a:t>не	</a:t>
            </a:r>
            <a:r>
              <a:rPr sz="2800" spc="-15" dirty="0">
                <a:latin typeface="Calibri"/>
                <a:cs typeface="Calibri"/>
              </a:rPr>
              <a:t>является	</a:t>
            </a:r>
            <a:r>
              <a:rPr sz="2800" spc="-10" dirty="0">
                <a:latin typeface="Calibri"/>
                <a:cs typeface="Calibri"/>
              </a:rPr>
              <a:t>таковой.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85596" y="4941823"/>
            <a:ext cx="10511155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800" b="1" spc="-20" dirty="0">
                <a:latin typeface="Calibri"/>
                <a:cs typeface="Calibri"/>
              </a:rPr>
              <a:t>Грамотность </a:t>
            </a:r>
            <a:r>
              <a:rPr sz="2800" b="1" spc="-15" dirty="0">
                <a:latin typeface="Calibri"/>
                <a:cs typeface="Calibri"/>
              </a:rPr>
              <a:t>больше </a:t>
            </a:r>
            <a:r>
              <a:rPr sz="2800" b="1" dirty="0">
                <a:latin typeface="Calibri"/>
                <a:cs typeface="Calibri"/>
              </a:rPr>
              <a:t>не </a:t>
            </a:r>
            <a:r>
              <a:rPr sz="2800" b="1" spc="-5" dirty="0">
                <a:latin typeface="Calibri"/>
                <a:cs typeface="Calibri"/>
              </a:rPr>
              <a:t>заключается в извлечении </a:t>
            </a:r>
            <a:r>
              <a:rPr sz="2800" b="1" dirty="0">
                <a:latin typeface="Calibri"/>
                <a:cs typeface="Calibri"/>
              </a:rPr>
              <a:t>знаний. </a:t>
            </a:r>
            <a:r>
              <a:rPr sz="2800" b="1" spc="-10" dirty="0">
                <a:latin typeface="Calibri"/>
                <a:cs typeface="Calibri"/>
              </a:rPr>
              <a:t>Она </a:t>
            </a:r>
            <a:r>
              <a:rPr sz="2800" b="1" spc="-5" dirty="0">
                <a:latin typeface="Calibri"/>
                <a:cs typeface="Calibri"/>
              </a:rPr>
              <a:t>в 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построении </a:t>
            </a:r>
            <a:r>
              <a:rPr sz="2800" b="1" dirty="0">
                <a:latin typeface="Calibri"/>
                <a:cs typeface="Calibri"/>
              </a:rPr>
              <a:t>знаний. </a:t>
            </a:r>
            <a:r>
              <a:rPr sz="2800" b="1" spc="-10" dirty="0">
                <a:latin typeface="Calibri"/>
                <a:cs typeface="Calibri"/>
              </a:rPr>
              <a:t>Она </a:t>
            </a:r>
            <a:r>
              <a:rPr sz="2800" b="1" spc="-5" dirty="0">
                <a:latin typeface="Calibri"/>
                <a:cs typeface="Calibri"/>
              </a:rPr>
              <a:t>в навигации в </a:t>
            </a:r>
            <a:r>
              <a:rPr sz="2800" b="1" spc="-10" dirty="0">
                <a:latin typeface="Calibri"/>
                <a:cs typeface="Calibri"/>
              </a:rPr>
              <a:t>неопределенности. </a:t>
            </a:r>
            <a:r>
              <a:rPr sz="2800" spc="-10" dirty="0">
                <a:latin typeface="Calibri"/>
                <a:cs typeface="Calibri"/>
              </a:rPr>
              <a:t>Она </a:t>
            </a:r>
            <a:r>
              <a:rPr sz="2800" spc="-5" dirty="0">
                <a:latin typeface="Calibri"/>
                <a:cs typeface="Calibri"/>
              </a:rPr>
              <a:t>в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отделении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факта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от</a:t>
            </a:r>
            <a:r>
              <a:rPr sz="2800" spc="-5" dirty="0">
                <a:latin typeface="Calibri"/>
                <a:cs typeface="Calibri"/>
              </a:rPr>
              <a:t> мнения.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И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это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и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есть грамотность</a:t>
            </a:r>
            <a:r>
              <a:rPr sz="2800" dirty="0">
                <a:latin typeface="Calibri"/>
                <a:cs typeface="Calibri"/>
              </a:rPr>
              <a:t> 2020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года, 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которая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фундаментально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отличается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от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предыдущей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грамотности…»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1382" y="191845"/>
            <a:ext cx="1011936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30" dirty="0"/>
              <a:t>Результаты</a:t>
            </a:r>
            <a:r>
              <a:rPr spc="-15" dirty="0"/>
              <a:t> </a:t>
            </a:r>
            <a:r>
              <a:rPr dirty="0"/>
              <a:t>91</a:t>
            </a:r>
            <a:r>
              <a:rPr spc="-5" dirty="0"/>
              <a:t> </a:t>
            </a:r>
            <a:r>
              <a:rPr dirty="0"/>
              <a:t>страны</a:t>
            </a:r>
            <a:r>
              <a:rPr spc="-30" dirty="0"/>
              <a:t> </a:t>
            </a:r>
            <a:r>
              <a:rPr dirty="0"/>
              <a:t>по</a:t>
            </a:r>
            <a:r>
              <a:rPr spc="5" dirty="0"/>
              <a:t> </a:t>
            </a:r>
            <a:r>
              <a:rPr spc="-30" dirty="0"/>
              <a:t>отдельным</a:t>
            </a:r>
            <a:r>
              <a:rPr spc="20" dirty="0"/>
              <a:t> </a:t>
            </a:r>
            <a:r>
              <a:rPr spc="-10" dirty="0"/>
              <a:t>навыкам</a:t>
            </a:r>
            <a:r>
              <a:rPr spc="10" dirty="0"/>
              <a:t> </a:t>
            </a:r>
            <a:r>
              <a:rPr spc="-15" dirty="0"/>
              <a:t>OECD</a:t>
            </a:r>
            <a:r>
              <a:rPr spc="-10" dirty="0"/>
              <a:t> </a:t>
            </a:r>
            <a:r>
              <a:rPr spc="-5" dirty="0"/>
              <a:t>2015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169517" y="701928"/>
            <a:ext cx="10198100" cy="6462395"/>
            <a:chOff x="1169517" y="701928"/>
            <a:chExt cx="10198100" cy="646239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69517" y="1024956"/>
              <a:ext cx="10197719" cy="613936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48101" y="701928"/>
              <a:ext cx="5024628" cy="36004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2218" y="364997"/>
            <a:ext cx="1021905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Сравнение</a:t>
            </a:r>
            <a:r>
              <a:rPr spc="-10" dirty="0"/>
              <a:t> </a:t>
            </a:r>
            <a:r>
              <a:rPr spc="-5" dirty="0"/>
              <a:t>стран</a:t>
            </a:r>
            <a:r>
              <a:rPr spc="-20" dirty="0"/>
              <a:t> </a:t>
            </a:r>
            <a:r>
              <a:rPr spc="-5" dirty="0"/>
              <a:t>ОЭСР</a:t>
            </a:r>
            <a:r>
              <a:rPr spc="-20" dirty="0"/>
              <a:t> </a:t>
            </a:r>
            <a:r>
              <a:rPr spc="-5" dirty="0"/>
              <a:t>по </a:t>
            </a:r>
            <a:r>
              <a:rPr spc="-25" dirty="0"/>
              <a:t>отдельным</a:t>
            </a:r>
            <a:r>
              <a:rPr spc="10" dirty="0"/>
              <a:t> </a:t>
            </a:r>
            <a:r>
              <a:rPr spc="-10" dirty="0"/>
              <a:t>навыкам</a:t>
            </a:r>
            <a:r>
              <a:rPr spc="-20" dirty="0"/>
              <a:t> </a:t>
            </a:r>
            <a:r>
              <a:rPr dirty="0"/>
              <a:t>21-го</a:t>
            </a:r>
            <a:r>
              <a:rPr spc="-10" dirty="0"/>
              <a:t> века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55216" y="1069682"/>
            <a:ext cx="10385425" cy="601510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94917" y="223850"/>
            <a:ext cx="9498965" cy="1233805"/>
          </a:xfrm>
          <a:prstGeom prst="rect">
            <a:avLst/>
          </a:prstGeom>
        </p:spPr>
        <p:txBody>
          <a:bodyPr vert="horz" wrap="square" lIns="0" tIns="147320" rIns="0" bIns="0" rtlCol="0">
            <a:spAutoFit/>
          </a:bodyPr>
          <a:lstStyle/>
          <a:p>
            <a:pPr marL="344805" marR="5080" indent="-332740">
              <a:lnSpc>
                <a:spcPct val="80000"/>
              </a:lnSpc>
              <a:spcBef>
                <a:spcPts val="1160"/>
              </a:spcBef>
            </a:pPr>
            <a:r>
              <a:rPr sz="4400" dirty="0"/>
              <a:t>Вызовы </a:t>
            </a:r>
            <a:r>
              <a:rPr sz="4400" spc="-5" dirty="0"/>
              <a:t>современности </a:t>
            </a:r>
            <a:r>
              <a:rPr sz="4400" dirty="0"/>
              <a:t>– обеспечение </a:t>
            </a:r>
            <a:r>
              <a:rPr sz="4400" spc="-985" dirty="0"/>
              <a:t> </a:t>
            </a:r>
            <a:r>
              <a:rPr sz="4400" spc="-20" dirty="0"/>
              <a:t>глобальной </a:t>
            </a:r>
            <a:r>
              <a:rPr sz="4400" spc="-10" dirty="0"/>
              <a:t>конкурентоспособности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685596" y="1906981"/>
            <a:ext cx="10493375" cy="4420235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403860" marR="1320165" indent="-391795">
              <a:lnSpc>
                <a:spcPts val="3350"/>
              </a:lnSpc>
              <a:spcBef>
                <a:spcPts val="515"/>
              </a:spcBef>
              <a:buFont typeface="Microsoft Sans Serif"/>
              <a:buChar char="•"/>
              <a:tabLst>
                <a:tab pos="403860" algn="l"/>
                <a:tab pos="404495" algn="l"/>
              </a:tabLst>
            </a:pPr>
            <a:r>
              <a:rPr sz="3100" spc="-45" dirty="0">
                <a:latin typeface="Calibri"/>
                <a:cs typeface="Calibri"/>
              </a:rPr>
              <a:t>Указ</a:t>
            </a:r>
            <a:r>
              <a:rPr sz="3100" spc="-5" dirty="0">
                <a:latin typeface="Calibri"/>
                <a:cs typeface="Calibri"/>
              </a:rPr>
              <a:t> «О</a:t>
            </a:r>
            <a:r>
              <a:rPr sz="3100" spc="10" dirty="0">
                <a:latin typeface="Calibri"/>
                <a:cs typeface="Calibri"/>
              </a:rPr>
              <a:t> </a:t>
            </a:r>
            <a:r>
              <a:rPr sz="3100" spc="-5" dirty="0">
                <a:latin typeface="Calibri"/>
                <a:cs typeface="Calibri"/>
              </a:rPr>
              <a:t>национальных</a:t>
            </a:r>
            <a:r>
              <a:rPr sz="3100" spc="15" dirty="0">
                <a:latin typeface="Calibri"/>
                <a:cs typeface="Calibri"/>
              </a:rPr>
              <a:t> </a:t>
            </a:r>
            <a:r>
              <a:rPr sz="3100" spc="-20" dirty="0">
                <a:latin typeface="Calibri"/>
                <a:cs typeface="Calibri"/>
              </a:rPr>
              <a:t>целях</a:t>
            </a:r>
            <a:r>
              <a:rPr sz="3100" dirty="0">
                <a:latin typeface="Calibri"/>
                <a:cs typeface="Calibri"/>
              </a:rPr>
              <a:t> </a:t>
            </a:r>
            <a:r>
              <a:rPr sz="3100" spc="-10" dirty="0">
                <a:latin typeface="Calibri"/>
                <a:cs typeface="Calibri"/>
              </a:rPr>
              <a:t>развития</a:t>
            </a:r>
            <a:r>
              <a:rPr sz="3100" spc="5" dirty="0">
                <a:latin typeface="Calibri"/>
                <a:cs typeface="Calibri"/>
              </a:rPr>
              <a:t> </a:t>
            </a:r>
            <a:r>
              <a:rPr sz="3100" spc="-20" dirty="0">
                <a:latin typeface="Calibri"/>
                <a:cs typeface="Calibri"/>
              </a:rPr>
              <a:t>Российской </a:t>
            </a:r>
            <a:r>
              <a:rPr sz="3100" spc="-15" dirty="0">
                <a:latin typeface="Calibri"/>
                <a:cs typeface="Calibri"/>
              </a:rPr>
              <a:t> Федерации</a:t>
            </a:r>
            <a:r>
              <a:rPr sz="3100" spc="-10" dirty="0">
                <a:latin typeface="Calibri"/>
                <a:cs typeface="Calibri"/>
              </a:rPr>
              <a:t> </a:t>
            </a:r>
            <a:r>
              <a:rPr sz="3100" spc="-5" dirty="0">
                <a:latin typeface="Calibri"/>
                <a:cs typeface="Calibri"/>
              </a:rPr>
              <a:t>на</a:t>
            </a:r>
            <a:r>
              <a:rPr sz="3100" spc="5" dirty="0">
                <a:latin typeface="Calibri"/>
                <a:cs typeface="Calibri"/>
              </a:rPr>
              <a:t> </a:t>
            </a:r>
            <a:r>
              <a:rPr sz="3100" spc="-20" dirty="0">
                <a:latin typeface="Calibri"/>
                <a:cs typeface="Calibri"/>
              </a:rPr>
              <a:t>период</a:t>
            </a:r>
            <a:r>
              <a:rPr sz="3100" spc="-5" dirty="0">
                <a:latin typeface="Calibri"/>
                <a:cs typeface="Calibri"/>
              </a:rPr>
              <a:t> </a:t>
            </a:r>
            <a:r>
              <a:rPr sz="3100" spc="-25" dirty="0">
                <a:latin typeface="Calibri"/>
                <a:cs typeface="Calibri"/>
              </a:rPr>
              <a:t>до</a:t>
            </a:r>
            <a:r>
              <a:rPr sz="3100" spc="10" dirty="0">
                <a:latin typeface="Calibri"/>
                <a:cs typeface="Calibri"/>
              </a:rPr>
              <a:t> </a:t>
            </a:r>
            <a:r>
              <a:rPr sz="3100" spc="-5" dirty="0">
                <a:latin typeface="Calibri"/>
                <a:cs typeface="Calibri"/>
              </a:rPr>
              <a:t>2030</a:t>
            </a:r>
            <a:r>
              <a:rPr sz="3100" spc="20" dirty="0">
                <a:latin typeface="Calibri"/>
                <a:cs typeface="Calibri"/>
              </a:rPr>
              <a:t> </a:t>
            </a:r>
            <a:r>
              <a:rPr sz="3100" spc="-30" dirty="0">
                <a:latin typeface="Calibri"/>
                <a:cs typeface="Calibri"/>
              </a:rPr>
              <a:t>года»:</a:t>
            </a:r>
            <a:r>
              <a:rPr sz="3100" spc="10" dirty="0">
                <a:latin typeface="Calibri"/>
                <a:cs typeface="Calibri"/>
              </a:rPr>
              <a:t> </a:t>
            </a:r>
            <a:r>
              <a:rPr sz="3100" spc="-5" dirty="0">
                <a:latin typeface="Calibri"/>
                <a:cs typeface="Calibri"/>
              </a:rPr>
              <a:t>«… </a:t>
            </a:r>
            <a:r>
              <a:rPr sz="3100" spc="-20" dirty="0">
                <a:latin typeface="Calibri"/>
                <a:cs typeface="Calibri"/>
              </a:rPr>
              <a:t>вхождение</a:t>
            </a:r>
            <a:endParaRPr sz="3100">
              <a:latin typeface="Calibri"/>
              <a:cs typeface="Calibri"/>
            </a:endParaRPr>
          </a:p>
          <a:p>
            <a:pPr marL="403860">
              <a:lnSpc>
                <a:spcPts val="3110"/>
              </a:lnSpc>
            </a:pPr>
            <a:r>
              <a:rPr sz="3100" spc="-20" dirty="0">
                <a:latin typeface="Calibri"/>
                <a:cs typeface="Calibri"/>
              </a:rPr>
              <a:t>Российской</a:t>
            </a:r>
            <a:r>
              <a:rPr sz="3100" spc="15" dirty="0">
                <a:latin typeface="Calibri"/>
                <a:cs typeface="Calibri"/>
              </a:rPr>
              <a:t> </a:t>
            </a:r>
            <a:r>
              <a:rPr sz="3100" spc="-15" dirty="0">
                <a:latin typeface="Calibri"/>
                <a:cs typeface="Calibri"/>
              </a:rPr>
              <a:t>Федерации</a:t>
            </a:r>
            <a:r>
              <a:rPr sz="3100" spc="5" dirty="0">
                <a:latin typeface="Calibri"/>
                <a:cs typeface="Calibri"/>
              </a:rPr>
              <a:t> </a:t>
            </a:r>
            <a:r>
              <a:rPr sz="3100" spc="-5" dirty="0">
                <a:latin typeface="Calibri"/>
                <a:cs typeface="Calibri"/>
              </a:rPr>
              <a:t>в</a:t>
            </a:r>
            <a:r>
              <a:rPr sz="3100" spc="15" dirty="0">
                <a:latin typeface="Calibri"/>
                <a:cs typeface="Calibri"/>
              </a:rPr>
              <a:t> </a:t>
            </a:r>
            <a:r>
              <a:rPr sz="3100" spc="-5" dirty="0">
                <a:latin typeface="Calibri"/>
                <a:cs typeface="Calibri"/>
              </a:rPr>
              <a:t>число</a:t>
            </a:r>
            <a:r>
              <a:rPr sz="3100" spc="20" dirty="0">
                <a:latin typeface="Calibri"/>
                <a:cs typeface="Calibri"/>
              </a:rPr>
              <a:t> </a:t>
            </a:r>
            <a:r>
              <a:rPr sz="3100" spc="-15" dirty="0">
                <a:latin typeface="Calibri"/>
                <a:cs typeface="Calibri"/>
              </a:rPr>
              <a:t>десяти</a:t>
            </a:r>
            <a:r>
              <a:rPr sz="3100" spc="15" dirty="0">
                <a:latin typeface="Calibri"/>
                <a:cs typeface="Calibri"/>
              </a:rPr>
              <a:t> </a:t>
            </a:r>
            <a:r>
              <a:rPr sz="3100" spc="-15" dirty="0">
                <a:latin typeface="Calibri"/>
                <a:cs typeface="Calibri"/>
              </a:rPr>
              <a:t>ведущих</a:t>
            </a:r>
            <a:r>
              <a:rPr sz="3100" spc="5" dirty="0">
                <a:latin typeface="Calibri"/>
                <a:cs typeface="Calibri"/>
              </a:rPr>
              <a:t> </a:t>
            </a:r>
            <a:r>
              <a:rPr sz="3100" spc="-5" dirty="0">
                <a:latin typeface="Calibri"/>
                <a:cs typeface="Calibri"/>
              </a:rPr>
              <a:t>стран</a:t>
            </a:r>
            <a:r>
              <a:rPr sz="3100" spc="10" dirty="0">
                <a:latin typeface="Calibri"/>
                <a:cs typeface="Calibri"/>
              </a:rPr>
              <a:t> </a:t>
            </a:r>
            <a:r>
              <a:rPr sz="3100" spc="-10" dirty="0">
                <a:latin typeface="Calibri"/>
                <a:cs typeface="Calibri"/>
              </a:rPr>
              <a:t>мира</a:t>
            </a:r>
            <a:endParaRPr sz="3100">
              <a:latin typeface="Calibri"/>
              <a:cs typeface="Calibri"/>
            </a:endParaRPr>
          </a:p>
          <a:p>
            <a:pPr marL="403860">
              <a:lnSpc>
                <a:spcPts val="3535"/>
              </a:lnSpc>
            </a:pPr>
            <a:r>
              <a:rPr sz="3100" spc="-5" dirty="0">
                <a:latin typeface="Calibri"/>
                <a:cs typeface="Calibri"/>
              </a:rPr>
              <a:t>по</a:t>
            </a:r>
            <a:r>
              <a:rPr sz="3100" spc="-20" dirty="0">
                <a:latin typeface="Calibri"/>
                <a:cs typeface="Calibri"/>
              </a:rPr>
              <a:t> </a:t>
            </a:r>
            <a:r>
              <a:rPr sz="3100" spc="-10" dirty="0">
                <a:latin typeface="Calibri"/>
                <a:cs typeface="Calibri"/>
              </a:rPr>
              <a:t>качеству</a:t>
            </a:r>
            <a:r>
              <a:rPr sz="3100" spc="-30" dirty="0">
                <a:latin typeface="Calibri"/>
                <a:cs typeface="Calibri"/>
              </a:rPr>
              <a:t> </a:t>
            </a:r>
            <a:r>
              <a:rPr sz="3100" spc="-20" dirty="0">
                <a:latin typeface="Calibri"/>
                <a:cs typeface="Calibri"/>
              </a:rPr>
              <a:t>общего</a:t>
            </a:r>
            <a:r>
              <a:rPr sz="3100" spc="10" dirty="0">
                <a:latin typeface="Calibri"/>
                <a:cs typeface="Calibri"/>
              </a:rPr>
              <a:t> </a:t>
            </a:r>
            <a:r>
              <a:rPr sz="3100" spc="-5" dirty="0">
                <a:latin typeface="Calibri"/>
                <a:cs typeface="Calibri"/>
              </a:rPr>
              <a:t>образования»</a:t>
            </a:r>
            <a:endParaRPr sz="3100">
              <a:latin typeface="Calibri"/>
              <a:cs typeface="Calibri"/>
            </a:endParaRPr>
          </a:p>
          <a:p>
            <a:pPr marL="403860" indent="-391795">
              <a:lnSpc>
                <a:spcPts val="3535"/>
              </a:lnSpc>
              <a:spcBef>
                <a:spcPts val="375"/>
              </a:spcBef>
              <a:buFont typeface="Microsoft Sans Serif"/>
              <a:buChar char="•"/>
              <a:tabLst>
                <a:tab pos="403860" algn="l"/>
                <a:tab pos="404495" algn="l"/>
              </a:tabLst>
            </a:pPr>
            <a:r>
              <a:rPr sz="3100" spc="-10" dirty="0">
                <a:latin typeface="Calibri"/>
                <a:cs typeface="Calibri"/>
              </a:rPr>
              <a:t>Сохранение лидирующих</a:t>
            </a:r>
            <a:r>
              <a:rPr sz="3100" spc="15" dirty="0">
                <a:latin typeface="Calibri"/>
                <a:cs typeface="Calibri"/>
              </a:rPr>
              <a:t> </a:t>
            </a:r>
            <a:r>
              <a:rPr sz="3100" spc="-5" dirty="0">
                <a:latin typeface="Calibri"/>
                <a:cs typeface="Calibri"/>
              </a:rPr>
              <a:t>позиций</a:t>
            </a:r>
            <a:r>
              <a:rPr sz="3100" spc="25" dirty="0">
                <a:latin typeface="Calibri"/>
                <a:cs typeface="Calibri"/>
              </a:rPr>
              <a:t> </a:t>
            </a:r>
            <a:r>
              <a:rPr sz="3100" spc="-5" dirty="0">
                <a:latin typeface="Calibri"/>
                <a:cs typeface="Calibri"/>
              </a:rPr>
              <a:t>РФ</a:t>
            </a:r>
            <a:r>
              <a:rPr sz="3100" spc="5" dirty="0">
                <a:latin typeface="Calibri"/>
                <a:cs typeface="Calibri"/>
              </a:rPr>
              <a:t> </a:t>
            </a:r>
            <a:r>
              <a:rPr sz="3100" spc="-5" dirty="0">
                <a:latin typeface="Calibri"/>
                <a:cs typeface="Calibri"/>
              </a:rPr>
              <a:t>в</a:t>
            </a:r>
            <a:r>
              <a:rPr sz="3100" dirty="0">
                <a:latin typeface="Calibri"/>
                <a:cs typeface="Calibri"/>
              </a:rPr>
              <a:t> </a:t>
            </a:r>
            <a:r>
              <a:rPr sz="3100" spc="-20" dirty="0">
                <a:latin typeface="Calibri"/>
                <a:cs typeface="Calibri"/>
              </a:rPr>
              <a:t>международном</a:t>
            </a:r>
            <a:endParaRPr sz="3100">
              <a:latin typeface="Calibri"/>
              <a:cs typeface="Calibri"/>
            </a:endParaRPr>
          </a:p>
          <a:p>
            <a:pPr marL="403860" marR="5080">
              <a:lnSpc>
                <a:spcPct val="90000"/>
              </a:lnSpc>
              <a:spcBef>
                <a:spcPts val="185"/>
              </a:spcBef>
            </a:pPr>
            <a:r>
              <a:rPr sz="3100" spc="-15" dirty="0">
                <a:latin typeface="Calibri"/>
                <a:cs typeface="Calibri"/>
              </a:rPr>
              <a:t>исследовании</a:t>
            </a:r>
            <a:r>
              <a:rPr sz="3100" spc="15" dirty="0">
                <a:latin typeface="Calibri"/>
                <a:cs typeface="Calibri"/>
              </a:rPr>
              <a:t> </a:t>
            </a:r>
            <a:r>
              <a:rPr sz="3100" spc="-10" dirty="0">
                <a:latin typeface="Calibri"/>
                <a:cs typeface="Calibri"/>
              </a:rPr>
              <a:t>качества</a:t>
            </a:r>
            <a:r>
              <a:rPr sz="3100" spc="10" dirty="0">
                <a:latin typeface="Calibri"/>
                <a:cs typeface="Calibri"/>
              </a:rPr>
              <a:t> </a:t>
            </a:r>
            <a:r>
              <a:rPr sz="3100" spc="-10" dirty="0">
                <a:latin typeface="Calibri"/>
                <a:cs typeface="Calibri"/>
              </a:rPr>
              <a:t>чтения</a:t>
            </a:r>
            <a:r>
              <a:rPr sz="3100" spc="20" dirty="0">
                <a:latin typeface="Calibri"/>
                <a:cs typeface="Calibri"/>
              </a:rPr>
              <a:t> </a:t>
            </a:r>
            <a:r>
              <a:rPr sz="3100" spc="-5" dirty="0">
                <a:latin typeface="Calibri"/>
                <a:cs typeface="Calibri"/>
              </a:rPr>
              <a:t>и</a:t>
            </a:r>
            <a:r>
              <a:rPr sz="3100" spc="5" dirty="0">
                <a:latin typeface="Calibri"/>
                <a:cs typeface="Calibri"/>
              </a:rPr>
              <a:t> </a:t>
            </a:r>
            <a:r>
              <a:rPr sz="3100" spc="-10" dirty="0">
                <a:latin typeface="Calibri"/>
                <a:cs typeface="Calibri"/>
              </a:rPr>
              <a:t>понимания</a:t>
            </a:r>
            <a:r>
              <a:rPr sz="3100" spc="45" dirty="0">
                <a:latin typeface="Calibri"/>
                <a:cs typeface="Calibri"/>
              </a:rPr>
              <a:t> </a:t>
            </a:r>
            <a:r>
              <a:rPr sz="3100" spc="-20" dirty="0">
                <a:latin typeface="Calibri"/>
                <a:cs typeface="Calibri"/>
              </a:rPr>
              <a:t>текстов</a:t>
            </a:r>
            <a:r>
              <a:rPr sz="3100" spc="50" dirty="0">
                <a:latin typeface="Calibri"/>
                <a:cs typeface="Calibri"/>
              </a:rPr>
              <a:t> </a:t>
            </a:r>
            <a:r>
              <a:rPr sz="3100" spc="-5" dirty="0">
                <a:latin typeface="Calibri"/>
                <a:cs typeface="Calibri"/>
              </a:rPr>
              <a:t>PIRLS,</a:t>
            </a:r>
            <a:r>
              <a:rPr sz="3100" spc="20" dirty="0">
                <a:latin typeface="Calibri"/>
                <a:cs typeface="Calibri"/>
              </a:rPr>
              <a:t> </a:t>
            </a:r>
            <a:r>
              <a:rPr sz="3100" spc="-5" dirty="0">
                <a:latin typeface="Calibri"/>
                <a:cs typeface="Calibri"/>
              </a:rPr>
              <a:t>а </a:t>
            </a:r>
            <a:r>
              <a:rPr sz="3100" spc="-685" dirty="0">
                <a:latin typeface="Calibri"/>
                <a:cs typeface="Calibri"/>
              </a:rPr>
              <a:t> </a:t>
            </a:r>
            <a:r>
              <a:rPr sz="3100" spc="-10" dirty="0">
                <a:latin typeface="Calibri"/>
                <a:cs typeface="Calibri"/>
              </a:rPr>
              <a:t>также</a:t>
            </a:r>
            <a:r>
              <a:rPr sz="3100" spc="-25" dirty="0">
                <a:latin typeface="Calibri"/>
                <a:cs typeface="Calibri"/>
              </a:rPr>
              <a:t> </a:t>
            </a:r>
            <a:r>
              <a:rPr sz="3100" spc="-5" dirty="0">
                <a:latin typeface="Calibri"/>
                <a:cs typeface="Calibri"/>
              </a:rPr>
              <a:t>в</a:t>
            </a:r>
            <a:r>
              <a:rPr sz="3100" spc="5" dirty="0">
                <a:latin typeface="Calibri"/>
                <a:cs typeface="Calibri"/>
              </a:rPr>
              <a:t> </a:t>
            </a:r>
            <a:r>
              <a:rPr sz="3100" spc="-20" dirty="0">
                <a:latin typeface="Calibri"/>
                <a:cs typeface="Calibri"/>
              </a:rPr>
              <a:t>международном</a:t>
            </a:r>
            <a:r>
              <a:rPr sz="3100" spc="20" dirty="0">
                <a:latin typeface="Calibri"/>
                <a:cs typeface="Calibri"/>
              </a:rPr>
              <a:t> </a:t>
            </a:r>
            <a:r>
              <a:rPr sz="3100" spc="-15" dirty="0">
                <a:latin typeface="Calibri"/>
                <a:cs typeface="Calibri"/>
              </a:rPr>
              <a:t>исследовании</a:t>
            </a:r>
            <a:r>
              <a:rPr sz="3100" spc="20" dirty="0">
                <a:latin typeface="Calibri"/>
                <a:cs typeface="Calibri"/>
              </a:rPr>
              <a:t> </a:t>
            </a:r>
            <a:r>
              <a:rPr sz="3100" spc="-10" dirty="0">
                <a:latin typeface="Calibri"/>
                <a:cs typeface="Calibri"/>
              </a:rPr>
              <a:t>качества </a:t>
            </a:r>
            <a:r>
              <a:rPr sz="3100" spc="-5" dirty="0">
                <a:latin typeface="Calibri"/>
                <a:cs typeface="Calibri"/>
              </a:rPr>
              <a:t> </a:t>
            </a:r>
            <a:r>
              <a:rPr sz="3100" spc="-20" dirty="0">
                <a:latin typeface="Calibri"/>
                <a:cs typeface="Calibri"/>
              </a:rPr>
              <a:t>математического</a:t>
            </a:r>
            <a:r>
              <a:rPr sz="3100" spc="110" dirty="0">
                <a:latin typeface="Calibri"/>
                <a:cs typeface="Calibri"/>
              </a:rPr>
              <a:t> </a:t>
            </a:r>
            <a:r>
              <a:rPr sz="3100" spc="-5" dirty="0">
                <a:latin typeface="Calibri"/>
                <a:cs typeface="Calibri"/>
              </a:rPr>
              <a:t>и</a:t>
            </a:r>
            <a:r>
              <a:rPr sz="3100" spc="80" dirty="0">
                <a:latin typeface="Calibri"/>
                <a:cs typeface="Calibri"/>
              </a:rPr>
              <a:t> </a:t>
            </a:r>
            <a:r>
              <a:rPr sz="3100" spc="-10" dirty="0">
                <a:latin typeface="Calibri"/>
                <a:cs typeface="Calibri"/>
              </a:rPr>
              <a:t>естественнонаучного</a:t>
            </a:r>
            <a:r>
              <a:rPr sz="3100" spc="110" dirty="0">
                <a:latin typeface="Calibri"/>
                <a:cs typeface="Calibri"/>
              </a:rPr>
              <a:t> </a:t>
            </a:r>
            <a:r>
              <a:rPr sz="3100" spc="-5" dirty="0">
                <a:latin typeface="Calibri"/>
                <a:cs typeface="Calibri"/>
              </a:rPr>
              <a:t>образования </a:t>
            </a:r>
            <a:r>
              <a:rPr sz="3100" dirty="0">
                <a:latin typeface="Calibri"/>
                <a:cs typeface="Calibri"/>
              </a:rPr>
              <a:t> </a:t>
            </a:r>
            <a:r>
              <a:rPr sz="3100" spc="-5" dirty="0">
                <a:latin typeface="Calibri"/>
                <a:cs typeface="Calibri"/>
              </a:rPr>
              <a:t>TIMSS</a:t>
            </a:r>
            <a:r>
              <a:rPr sz="3100" spc="-15" dirty="0">
                <a:latin typeface="Calibri"/>
                <a:cs typeface="Calibri"/>
              </a:rPr>
              <a:t> </a:t>
            </a:r>
            <a:r>
              <a:rPr sz="3100" spc="-5" dirty="0">
                <a:latin typeface="Calibri"/>
                <a:cs typeface="Calibri"/>
              </a:rPr>
              <a:t>и</a:t>
            </a:r>
            <a:r>
              <a:rPr sz="3100" spc="5" dirty="0">
                <a:latin typeface="Calibri"/>
                <a:cs typeface="Calibri"/>
              </a:rPr>
              <a:t> </a:t>
            </a:r>
            <a:r>
              <a:rPr sz="3100" spc="-5" dirty="0">
                <a:latin typeface="Calibri"/>
                <a:cs typeface="Calibri"/>
              </a:rPr>
              <a:t>повышение</a:t>
            </a:r>
            <a:r>
              <a:rPr sz="3100" spc="35" dirty="0">
                <a:latin typeface="Calibri"/>
                <a:cs typeface="Calibri"/>
              </a:rPr>
              <a:t> </a:t>
            </a:r>
            <a:r>
              <a:rPr sz="3100" spc="-5" dirty="0">
                <a:latin typeface="Calibri"/>
                <a:cs typeface="Calibri"/>
              </a:rPr>
              <a:t>уровня</a:t>
            </a:r>
            <a:r>
              <a:rPr sz="3100" spc="5" dirty="0">
                <a:latin typeface="Calibri"/>
                <a:cs typeface="Calibri"/>
              </a:rPr>
              <a:t> </a:t>
            </a:r>
            <a:r>
              <a:rPr sz="3100" spc="-10" dirty="0">
                <a:latin typeface="Calibri"/>
                <a:cs typeface="Calibri"/>
              </a:rPr>
              <a:t>функциональной</a:t>
            </a:r>
            <a:r>
              <a:rPr sz="3100" spc="40" dirty="0">
                <a:latin typeface="Calibri"/>
                <a:cs typeface="Calibri"/>
              </a:rPr>
              <a:t> </a:t>
            </a:r>
            <a:r>
              <a:rPr sz="3100" spc="-10" dirty="0">
                <a:latin typeface="Calibri"/>
                <a:cs typeface="Calibri"/>
              </a:rPr>
              <a:t>грамотности</a:t>
            </a:r>
            <a:r>
              <a:rPr sz="3100" spc="25" dirty="0">
                <a:latin typeface="Calibri"/>
                <a:cs typeface="Calibri"/>
              </a:rPr>
              <a:t> </a:t>
            </a:r>
            <a:r>
              <a:rPr sz="3100" spc="-5" dirty="0">
                <a:latin typeface="Calibri"/>
                <a:cs typeface="Calibri"/>
              </a:rPr>
              <a:t>в </a:t>
            </a:r>
            <a:r>
              <a:rPr sz="3100" spc="-685" dirty="0">
                <a:latin typeface="Calibri"/>
                <a:cs typeface="Calibri"/>
              </a:rPr>
              <a:t> </a:t>
            </a:r>
            <a:r>
              <a:rPr sz="3100" spc="-20" dirty="0">
                <a:latin typeface="Calibri"/>
                <a:cs typeface="Calibri"/>
              </a:rPr>
              <a:t>международном</a:t>
            </a:r>
            <a:r>
              <a:rPr sz="3100" spc="10" dirty="0">
                <a:latin typeface="Calibri"/>
                <a:cs typeface="Calibri"/>
              </a:rPr>
              <a:t> </a:t>
            </a:r>
            <a:r>
              <a:rPr sz="3100" spc="-15" dirty="0">
                <a:latin typeface="Calibri"/>
                <a:cs typeface="Calibri"/>
              </a:rPr>
              <a:t>исследовании</a:t>
            </a:r>
            <a:r>
              <a:rPr sz="3100" spc="45" dirty="0">
                <a:latin typeface="Calibri"/>
                <a:cs typeface="Calibri"/>
              </a:rPr>
              <a:t> </a:t>
            </a:r>
            <a:r>
              <a:rPr sz="3100" spc="-10" dirty="0">
                <a:latin typeface="Calibri"/>
                <a:cs typeface="Calibri"/>
              </a:rPr>
              <a:t>PISA</a:t>
            </a:r>
            <a:endParaRPr sz="3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548253" y="179958"/>
            <a:ext cx="48234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51000" algn="l"/>
                <a:tab pos="2466340" algn="l"/>
                <a:tab pos="3106420" algn="l"/>
              </a:tabLst>
            </a:pPr>
            <a:r>
              <a:rPr sz="1800" b="1" spc="-20" dirty="0">
                <a:solidFill>
                  <a:srgbClr val="6C276A"/>
                </a:solidFill>
                <a:latin typeface="Calibri"/>
                <a:cs typeface="Calibri"/>
              </a:rPr>
              <a:t>Результаты	</a:t>
            </a:r>
            <a:r>
              <a:rPr sz="1800" b="1" dirty="0">
                <a:solidFill>
                  <a:srgbClr val="6C276A"/>
                </a:solidFill>
                <a:latin typeface="Calibri"/>
                <a:cs typeface="Calibri"/>
              </a:rPr>
              <a:t>РФ	в	</a:t>
            </a:r>
            <a:r>
              <a:rPr sz="1800" b="1" spc="-15" dirty="0">
                <a:solidFill>
                  <a:srgbClr val="6C276A"/>
                </a:solidFill>
                <a:latin typeface="Calibri"/>
                <a:cs typeface="Calibri"/>
              </a:rPr>
              <a:t>международном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72219" y="179958"/>
            <a:ext cx="29184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46275" algn="l"/>
              </a:tabLst>
            </a:pPr>
            <a:r>
              <a:rPr sz="1800" b="1" spc="-10" dirty="0">
                <a:solidFill>
                  <a:srgbClr val="6C276A"/>
                </a:solidFill>
                <a:latin typeface="Calibri"/>
                <a:cs typeface="Calibri"/>
              </a:rPr>
              <a:t>исследовании	PISA-2018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541" y="454278"/>
            <a:ext cx="30562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30" dirty="0">
                <a:solidFill>
                  <a:srgbClr val="6C276A"/>
                </a:solidFill>
                <a:latin typeface="Calibri"/>
                <a:cs typeface="Calibri"/>
              </a:rPr>
              <a:t>ЧИТАТЕЛЬСКАЯ</a:t>
            </a:r>
            <a:r>
              <a:rPr sz="1800" b="1" dirty="0">
                <a:solidFill>
                  <a:srgbClr val="6C276A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6C276A"/>
                </a:solidFill>
                <a:latin typeface="Calibri"/>
                <a:cs typeface="Calibri"/>
              </a:rPr>
              <a:t>ГРАМОТНОСТЬ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76040" y="454278"/>
            <a:ext cx="34328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solidFill>
                  <a:srgbClr val="244060"/>
                </a:solidFill>
                <a:latin typeface="Calibri"/>
                <a:cs typeface="Calibri"/>
              </a:rPr>
              <a:t>МАТЕМАТИЧЕСКАЯ</a:t>
            </a:r>
            <a:r>
              <a:rPr sz="1800" b="1" spc="-30" dirty="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244060"/>
                </a:solidFill>
                <a:latin typeface="Calibri"/>
                <a:cs typeface="Calibri"/>
              </a:rPr>
              <a:t>ГРАМОТНОСТЬ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148576" y="454278"/>
            <a:ext cx="39185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974707"/>
                </a:solidFill>
                <a:latin typeface="Calibri"/>
                <a:cs typeface="Calibri"/>
              </a:rPr>
              <a:t>ЕСТЕСТВЕННО-НАУЧНАЯ</a:t>
            </a:r>
            <a:r>
              <a:rPr sz="1800" b="1" dirty="0">
                <a:solidFill>
                  <a:srgbClr val="974707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974707"/>
                </a:solidFill>
                <a:latin typeface="Calibri"/>
                <a:cs typeface="Calibri"/>
              </a:rPr>
              <a:t>ГРАМОТНОСТЬ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13788" y="906555"/>
            <a:ext cx="1876406" cy="108175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15863" y="882699"/>
            <a:ext cx="1875877" cy="1184733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895713" y="882715"/>
            <a:ext cx="1927336" cy="1196655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168579" y="882772"/>
            <a:ext cx="11712575" cy="6282055"/>
            <a:chOff x="168579" y="882772"/>
            <a:chExt cx="11712575" cy="6282055"/>
          </a:xfrm>
        </p:grpSpPr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8579" y="906587"/>
              <a:ext cx="1879837" cy="600273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68571" y="882772"/>
              <a:ext cx="1883284" cy="605029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955788" y="882797"/>
              <a:ext cx="1863222" cy="602642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178293" y="3682505"/>
              <a:ext cx="4648203" cy="22541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079620" y="3463971"/>
              <a:ext cx="4809523" cy="21852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8579" y="3682553"/>
              <a:ext cx="4316664" cy="19242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226550" y="6347028"/>
              <a:ext cx="2654300" cy="81729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3220" marR="5080" indent="59055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660066"/>
                </a:solidFill>
              </a:rPr>
              <a:t>Анализ </a:t>
            </a:r>
            <a:r>
              <a:rPr sz="3600" spc="-30" dirty="0">
                <a:solidFill>
                  <a:srgbClr val="660066"/>
                </a:solidFill>
              </a:rPr>
              <a:t>результатов </a:t>
            </a:r>
            <a:r>
              <a:rPr sz="3600" spc="-5" dirty="0">
                <a:solidFill>
                  <a:srgbClr val="660066"/>
                </a:solidFill>
              </a:rPr>
              <a:t>российских </a:t>
            </a:r>
            <a:r>
              <a:rPr sz="3600" spc="-10" dirty="0">
                <a:solidFill>
                  <a:srgbClr val="660066"/>
                </a:solidFill>
              </a:rPr>
              <a:t>учащихся </a:t>
            </a:r>
            <a:r>
              <a:rPr sz="3600" dirty="0">
                <a:solidFill>
                  <a:srgbClr val="660066"/>
                </a:solidFill>
              </a:rPr>
              <a:t>в </a:t>
            </a:r>
            <a:r>
              <a:rPr sz="3600" spc="-800" dirty="0">
                <a:solidFill>
                  <a:srgbClr val="660066"/>
                </a:solidFill>
              </a:rPr>
              <a:t> </a:t>
            </a:r>
            <a:r>
              <a:rPr sz="3600" spc="-5" dirty="0">
                <a:solidFill>
                  <a:srgbClr val="660066"/>
                </a:solidFill>
              </a:rPr>
              <a:t>сравнении</a:t>
            </a:r>
            <a:r>
              <a:rPr sz="3600" spc="-40" dirty="0">
                <a:solidFill>
                  <a:srgbClr val="660066"/>
                </a:solidFill>
              </a:rPr>
              <a:t> </a:t>
            </a:r>
            <a:r>
              <a:rPr sz="3600" dirty="0">
                <a:solidFill>
                  <a:srgbClr val="660066"/>
                </a:solidFill>
              </a:rPr>
              <a:t>с</a:t>
            </a:r>
            <a:r>
              <a:rPr sz="3600" spc="-20" dirty="0">
                <a:solidFill>
                  <a:srgbClr val="660066"/>
                </a:solidFill>
              </a:rPr>
              <a:t> </a:t>
            </a:r>
            <a:r>
              <a:rPr sz="3600" spc="-25" dirty="0">
                <a:solidFill>
                  <a:srgbClr val="660066"/>
                </a:solidFill>
              </a:rPr>
              <a:t>результатами</a:t>
            </a:r>
            <a:r>
              <a:rPr sz="3600" spc="-40" dirty="0">
                <a:solidFill>
                  <a:srgbClr val="660066"/>
                </a:solidFill>
              </a:rPr>
              <a:t> </a:t>
            </a:r>
            <a:r>
              <a:rPr sz="3600" spc="-5" dirty="0">
                <a:solidFill>
                  <a:srgbClr val="660066"/>
                </a:solidFill>
              </a:rPr>
              <a:t>стран</a:t>
            </a:r>
            <a:r>
              <a:rPr sz="3600" spc="-20" dirty="0">
                <a:solidFill>
                  <a:srgbClr val="660066"/>
                </a:solidFill>
              </a:rPr>
              <a:t> </a:t>
            </a:r>
            <a:r>
              <a:rPr sz="3600" spc="-5" dirty="0">
                <a:solidFill>
                  <a:srgbClr val="660066"/>
                </a:solidFill>
              </a:rPr>
              <a:t>(PISA-2018)</a:t>
            </a:r>
            <a:endParaRPr sz="3600"/>
          </a:p>
        </p:txBody>
      </p:sp>
      <p:grpSp>
        <p:nvGrpSpPr>
          <p:cNvPr id="3" name="object 3"/>
          <p:cNvGrpSpPr/>
          <p:nvPr/>
        </p:nvGrpSpPr>
        <p:grpSpPr>
          <a:xfrm>
            <a:off x="9553067" y="5235066"/>
            <a:ext cx="830580" cy="147955"/>
            <a:chOff x="9553067" y="5235066"/>
            <a:chExt cx="830580" cy="147955"/>
          </a:xfrm>
        </p:grpSpPr>
        <p:sp>
          <p:nvSpPr>
            <p:cNvPr id="4" name="object 4"/>
            <p:cNvSpPr/>
            <p:nvPr/>
          </p:nvSpPr>
          <p:spPr>
            <a:xfrm>
              <a:off x="9565767" y="5247766"/>
              <a:ext cx="805180" cy="122555"/>
            </a:xfrm>
            <a:custGeom>
              <a:avLst/>
              <a:gdLst/>
              <a:ahLst/>
              <a:cxnLst/>
              <a:rect l="l" t="t" r="r" b="b"/>
              <a:pathLst>
                <a:path w="805179" h="122554">
                  <a:moveTo>
                    <a:pt x="190246" y="0"/>
                  </a:moveTo>
                  <a:lnTo>
                    <a:pt x="0" y="61213"/>
                  </a:lnTo>
                  <a:lnTo>
                    <a:pt x="190246" y="122427"/>
                  </a:lnTo>
                  <a:lnTo>
                    <a:pt x="190246" y="82422"/>
                  </a:lnTo>
                  <a:lnTo>
                    <a:pt x="804926" y="82422"/>
                  </a:lnTo>
                  <a:lnTo>
                    <a:pt x="804926" y="40004"/>
                  </a:lnTo>
                  <a:lnTo>
                    <a:pt x="190246" y="40004"/>
                  </a:lnTo>
                  <a:lnTo>
                    <a:pt x="190246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565767" y="5247766"/>
              <a:ext cx="805180" cy="122555"/>
            </a:xfrm>
            <a:custGeom>
              <a:avLst/>
              <a:gdLst/>
              <a:ahLst/>
              <a:cxnLst/>
              <a:rect l="l" t="t" r="r" b="b"/>
              <a:pathLst>
                <a:path w="805179" h="122554">
                  <a:moveTo>
                    <a:pt x="804926" y="82422"/>
                  </a:moveTo>
                  <a:lnTo>
                    <a:pt x="190246" y="82422"/>
                  </a:lnTo>
                  <a:lnTo>
                    <a:pt x="190246" y="122427"/>
                  </a:lnTo>
                  <a:lnTo>
                    <a:pt x="0" y="61213"/>
                  </a:lnTo>
                  <a:lnTo>
                    <a:pt x="190246" y="0"/>
                  </a:lnTo>
                  <a:lnTo>
                    <a:pt x="190246" y="40004"/>
                  </a:lnTo>
                  <a:lnTo>
                    <a:pt x="804926" y="40004"/>
                  </a:lnTo>
                  <a:lnTo>
                    <a:pt x="804926" y="82422"/>
                  </a:lnTo>
                  <a:close/>
                </a:path>
              </a:pathLst>
            </a:custGeom>
            <a:ln w="25400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8414428" y="1354708"/>
            <a:ext cx="280670" cy="3822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350" b="1" spc="434" dirty="0">
                <a:solidFill>
                  <a:srgbClr val="008000"/>
                </a:solidFill>
                <a:latin typeface="Arial"/>
                <a:cs typeface="Arial"/>
              </a:rPr>
              <a:t>Е</a:t>
            </a:r>
            <a:endParaRPr sz="23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074497" y="2373442"/>
            <a:ext cx="814705" cy="11798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350" b="1" u="dash" spc="180" dirty="0">
                <a:solidFill>
                  <a:srgbClr val="008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350" b="1" u="dash" spc="-330" dirty="0">
                <a:solidFill>
                  <a:srgbClr val="008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350" b="1" u="dash" spc="375" dirty="0">
                <a:solidFill>
                  <a:srgbClr val="008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708</a:t>
            </a:r>
            <a:endParaRPr sz="23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350" b="1" u="dash" spc="180" dirty="0">
                <a:solidFill>
                  <a:srgbClr val="008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350" b="1" u="dash" spc="-330" dirty="0">
                <a:solidFill>
                  <a:srgbClr val="008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350" b="1" u="dash" spc="375" dirty="0">
                <a:solidFill>
                  <a:srgbClr val="008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633</a:t>
            </a:r>
            <a:endParaRPr sz="23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074497" y="3968908"/>
            <a:ext cx="814705" cy="3822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350" b="1" u="dash" spc="180" dirty="0">
                <a:solidFill>
                  <a:srgbClr val="008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350" b="1" u="dash" spc="-330" dirty="0">
                <a:solidFill>
                  <a:srgbClr val="008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350" b="1" u="dash" spc="375" dirty="0">
                <a:solidFill>
                  <a:srgbClr val="008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559</a:t>
            </a:r>
            <a:endParaRPr sz="23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074497" y="4730154"/>
            <a:ext cx="814705" cy="3822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350" b="1" u="dash" spc="180" dirty="0">
                <a:solidFill>
                  <a:srgbClr val="008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350" b="1" u="dash" spc="-330" dirty="0">
                <a:solidFill>
                  <a:srgbClr val="008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350" b="1" u="dash" spc="375" dirty="0">
                <a:solidFill>
                  <a:srgbClr val="008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484</a:t>
            </a:r>
            <a:endParaRPr sz="23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054368" y="6252971"/>
            <a:ext cx="972185" cy="3822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958850" algn="l"/>
              </a:tabLst>
            </a:pPr>
            <a:r>
              <a:rPr sz="2350" b="1" u="dash" spc="180" dirty="0">
                <a:solidFill>
                  <a:srgbClr val="008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350" b="1" u="dash" spc="-170" dirty="0">
                <a:solidFill>
                  <a:srgbClr val="008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350" b="1" u="dash" spc="370" dirty="0">
                <a:solidFill>
                  <a:srgbClr val="008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335	</a:t>
            </a:r>
            <a:endParaRPr sz="2350">
              <a:latin typeface="Arial"/>
              <a:cs typeface="Arial"/>
            </a:endParaRPr>
          </a:p>
        </p:txBody>
      </p:sp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8081962" y="1926103"/>
          <a:ext cx="1445260" cy="470211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5990"/>
                <a:gridCol w="509270"/>
              </a:tblGrid>
              <a:tr h="821320">
                <a:tc row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14"/>
                        </a:spcBef>
                      </a:pPr>
                      <a:r>
                        <a:rPr sz="2350" b="1" dirty="0">
                          <a:latin typeface="Arial"/>
                          <a:cs typeface="Arial"/>
                        </a:rPr>
                        <a:t>6</a:t>
                      </a:r>
                      <a:endParaRPr sz="2350">
                        <a:latin typeface="Arial"/>
                        <a:cs typeface="Arial"/>
                      </a:endParaRPr>
                    </a:p>
                  </a:txBody>
                  <a:tcPr marL="0" marR="0" marT="255904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0099CC"/>
                    </a:solidFill>
                  </a:tcPr>
                </a:tc>
              </a:tr>
              <a:tr h="79841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35"/>
                        </a:spcBef>
                      </a:pPr>
                      <a:r>
                        <a:rPr sz="2350" b="1" dirty="0">
                          <a:latin typeface="Arial"/>
                          <a:cs typeface="Arial"/>
                        </a:rPr>
                        <a:t>5</a:t>
                      </a:r>
                      <a:endParaRPr sz="2350">
                        <a:latin typeface="Arial"/>
                        <a:cs typeface="Arial"/>
                      </a:endParaRPr>
                    </a:p>
                  </a:txBody>
                  <a:tcPr marL="0" marR="0" marT="233045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</a:tr>
              <a:tr h="79704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25"/>
                        </a:spcBef>
                      </a:pPr>
                      <a:r>
                        <a:rPr sz="2350" b="1" dirty="0">
                          <a:latin typeface="Arial"/>
                          <a:cs typeface="Arial"/>
                        </a:rPr>
                        <a:t>4</a:t>
                      </a:r>
                      <a:endParaRPr sz="2350">
                        <a:latin typeface="Arial"/>
                        <a:cs typeface="Arial"/>
                      </a:endParaRPr>
                    </a:p>
                  </a:txBody>
                  <a:tcPr marL="0" marR="0" marT="231775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3"/>
                    </a:solidFill>
                  </a:tcPr>
                </a:tc>
              </a:tr>
              <a:tr h="76146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45"/>
                        </a:spcBef>
                      </a:pPr>
                      <a:r>
                        <a:rPr sz="2350" b="1" dirty="0">
                          <a:latin typeface="Arial"/>
                          <a:cs typeface="Arial"/>
                        </a:rPr>
                        <a:t>3</a:t>
                      </a:r>
                      <a:endParaRPr sz="2350">
                        <a:latin typeface="Arial"/>
                        <a:cs typeface="Arial"/>
                      </a:endParaRPr>
                    </a:p>
                  </a:txBody>
                  <a:tcPr marL="0" marR="0" marT="196215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</a:tr>
              <a:tr h="76245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55"/>
                        </a:spcBef>
                      </a:pPr>
                      <a:r>
                        <a:rPr sz="2350" b="1" dirty="0">
                          <a:latin typeface="Arial"/>
                          <a:cs typeface="Arial"/>
                        </a:rPr>
                        <a:t>2</a:t>
                      </a:r>
                      <a:endParaRPr sz="2350">
                        <a:latin typeface="Arial"/>
                        <a:cs typeface="Arial"/>
                      </a:endParaRPr>
                    </a:p>
                  </a:txBody>
                  <a:tcPr marL="0" marR="0" marT="197485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76141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45"/>
                        </a:spcBef>
                      </a:pPr>
                      <a:r>
                        <a:rPr sz="2350" b="1" dirty="0">
                          <a:latin typeface="Arial"/>
                          <a:cs typeface="Arial"/>
                        </a:rPr>
                        <a:t>1</a:t>
                      </a:r>
                      <a:endParaRPr sz="2350">
                        <a:latin typeface="Arial"/>
                        <a:cs typeface="Arial"/>
                      </a:endParaRPr>
                    </a:p>
                  </a:txBody>
                  <a:tcPr marL="0" marR="0" marT="196215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EBEBE"/>
                    </a:solidFill>
                  </a:tcPr>
                </a:tc>
              </a:tr>
            </a:tbl>
          </a:graphicData>
        </a:graphic>
      </p:graphicFrame>
      <p:grpSp>
        <p:nvGrpSpPr>
          <p:cNvPr id="12" name="object 12"/>
          <p:cNvGrpSpPr/>
          <p:nvPr/>
        </p:nvGrpSpPr>
        <p:grpSpPr>
          <a:xfrm>
            <a:off x="9553067" y="4597400"/>
            <a:ext cx="830580" cy="147955"/>
            <a:chOff x="9553067" y="4597400"/>
            <a:chExt cx="830580" cy="147955"/>
          </a:xfrm>
        </p:grpSpPr>
        <p:sp>
          <p:nvSpPr>
            <p:cNvPr id="13" name="object 13"/>
            <p:cNvSpPr/>
            <p:nvPr/>
          </p:nvSpPr>
          <p:spPr>
            <a:xfrm>
              <a:off x="9565767" y="4610100"/>
              <a:ext cx="805180" cy="122555"/>
            </a:xfrm>
            <a:custGeom>
              <a:avLst/>
              <a:gdLst/>
              <a:ahLst/>
              <a:cxnLst/>
              <a:rect l="l" t="t" r="r" b="b"/>
              <a:pathLst>
                <a:path w="805179" h="122554">
                  <a:moveTo>
                    <a:pt x="190246" y="0"/>
                  </a:moveTo>
                  <a:lnTo>
                    <a:pt x="0" y="61213"/>
                  </a:lnTo>
                  <a:lnTo>
                    <a:pt x="190246" y="122428"/>
                  </a:lnTo>
                  <a:lnTo>
                    <a:pt x="190246" y="82423"/>
                  </a:lnTo>
                  <a:lnTo>
                    <a:pt x="804926" y="82423"/>
                  </a:lnTo>
                  <a:lnTo>
                    <a:pt x="804926" y="40005"/>
                  </a:lnTo>
                  <a:lnTo>
                    <a:pt x="190246" y="40005"/>
                  </a:lnTo>
                  <a:lnTo>
                    <a:pt x="190246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565767" y="4610100"/>
              <a:ext cx="805180" cy="122555"/>
            </a:xfrm>
            <a:custGeom>
              <a:avLst/>
              <a:gdLst/>
              <a:ahLst/>
              <a:cxnLst/>
              <a:rect l="l" t="t" r="r" b="b"/>
              <a:pathLst>
                <a:path w="805179" h="122554">
                  <a:moveTo>
                    <a:pt x="804926" y="82423"/>
                  </a:moveTo>
                  <a:lnTo>
                    <a:pt x="190246" y="82423"/>
                  </a:lnTo>
                  <a:lnTo>
                    <a:pt x="190246" y="122428"/>
                  </a:lnTo>
                  <a:lnTo>
                    <a:pt x="0" y="61213"/>
                  </a:lnTo>
                  <a:lnTo>
                    <a:pt x="190246" y="0"/>
                  </a:lnTo>
                  <a:lnTo>
                    <a:pt x="190246" y="40005"/>
                  </a:lnTo>
                  <a:lnTo>
                    <a:pt x="804926" y="40005"/>
                  </a:lnTo>
                  <a:lnTo>
                    <a:pt x="804926" y="82423"/>
                  </a:lnTo>
                  <a:close/>
                </a:path>
              </a:pathLst>
            </a:custGeom>
            <a:ln w="25400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0406633" y="4547361"/>
            <a:ext cx="14979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008000"/>
                </a:solidFill>
                <a:latin typeface="Arial"/>
                <a:cs typeface="Arial"/>
              </a:rPr>
              <a:t>Финляндия</a:t>
            </a:r>
            <a:r>
              <a:rPr sz="1400" b="1" spc="-7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8000"/>
                </a:solidFill>
                <a:latin typeface="Arial"/>
                <a:cs typeface="Arial"/>
              </a:rPr>
              <a:t>-</a:t>
            </a:r>
            <a:r>
              <a:rPr sz="1400" b="1" spc="-4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08000"/>
                </a:solidFill>
                <a:latin typeface="Arial"/>
                <a:cs typeface="Arial"/>
              </a:rPr>
              <a:t>522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9566656" y="4406264"/>
            <a:ext cx="830580" cy="147955"/>
            <a:chOff x="9566656" y="4406264"/>
            <a:chExt cx="830580" cy="147955"/>
          </a:xfrm>
        </p:grpSpPr>
        <p:sp>
          <p:nvSpPr>
            <p:cNvPr id="17" name="object 17"/>
            <p:cNvSpPr/>
            <p:nvPr/>
          </p:nvSpPr>
          <p:spPr>
            <a:xfrm>
              <a:off x="9579356" y="4418964"/>
              <a:ext cx="805180" cy="122555"/>
            </a:xfrm>
            <a:custGeom>
              <a:avLst/>
              <a:gdLst/>
              <a:ahLst/>
              <a:cxnLst/>
              <a:rect l="l" t="t" r="r" b="b"/>
              <a:pathLst>
                <a:path w="805179" h="122554">
                  <a:moveTo>
                    <a:pt x="190246" y="0"/>
                  </a:moveTo>
                  <a:lnTo>
                    <a:pt x="0" y="61340"/>
                  </a:lnTo>
                  <a:lnTo>
                    <a:pt x="190246" y="122554"/>
                  </a:lnTo>
                  <a:lnTo>
                    <a:pt x="190246" y="82422"/>
                  </a:lnTo>
                  <a:lnTo>
                    <a:pt x="804926" y="82422"/>
                  </a:lnTo>
                  <a:lnTo>
                    <a:pt x="804926" y="40131"/>
                  </a:lnTo>
                  <a:lnTo>
                    <a:pt x="190246" y="40131"/>
                  </a:lnTo>
                  <a:lnTo>
                    <a:pt x="190246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579356" y="4418964"/>
              <a:ext cx="805180" cy="122555"/>
            </a:xfrm>
            <a:custGeom>
              <a:avLst/>
              <a:gdLst/>
              <a:ahLst/>
              <a:cxnLst/>
              <a:rect l="l" t="t" r="r" b="b"/>
              <a:pathLst>
                <a:path w="805179" h="122554">
                  <a:moveTo>
                    <a:pt x="804926" y="82422"/>
                  </a:moveTo>
                  <a:lnTo>
                    <a:pt x="190246" y="82422"/>
                  </a:lnTo>
                  <a:lnTo>
                    <a:pt x="190246" y="122554"/>
                  </a:lnTo>
                  <a:lnTo>
                    <a:pt x="0" y="61340"/>
                  </a:lnTo>
                  <a:lnTo>
                    <a:pt x="190246" y="0"/>
                  </a:lnTo>
                  <a:lnTo>
                    <a:pt x="190246" y="40131"/>
                  </a:lnTo>
                  <a:lnTo>
                    <a:pt x="804926" y="40131"/>
                  </a:lnTo>
                  <a:lnTo>
                    <a:pt x="804926" y="82422"/>
                  </a:lnTo>
                  <a:close/>
                </a:path>
              </a:pathLst>
            </a:custGeom>
            <a:ln w="25400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0423652" y="4339208"/>
            <a:ext cx="12204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008000"/>
                </a:solidFill>
                <a:latin typeface="Arial"/>
                <a:cs typeface="Arial"/>
              </a:rPr>
              <a:t>Эстония</a:t>
            </a:r>
            <a:r>
              <a:rPr sz="1400" b="1" spc="-4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8000"/>
                </a:solidFill>
                <a:latin typeface="Arial"/>
                <a:cs typeface="Arial"/>
              </a:rPr>
              <a:t>-</a:t>
            </a:r>
            <a:r>
              <a:rPr sz="1400" b="1" spc="-4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08000"/>
                </a:solidFill>
                <a:latin typeface="Arial"/>
                <a:cs typeface="Arial"/>
              </a:rPr>
              <a:t>530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9566656" y="3765422"/>
            <a:ext cx="830580" cy="147955"/>
            <a:chOff x="9566656" y="3765422"/>
            <a:chExt cx="830580" cy="147955"/>
          </a:xfrm>
        </p:grpSpPr>
        <p:sp>
          <p:nvSpPr>
            <p:cNvPr id="21" name="object 21"/>
            <p:cNvSpPr/>
            <p:nvPr/>
          </p:nvSpPr>
          <p:spPr>
            <a:xfrm>
              <a:off x="9579356" y="3778122"/>
              <a:ext cx="805180" cy="122555"/>
            </a:xfrm>
            <a:custGeom>
              <a:avLst/>
              <a:gdLst/>
              <a:ahLst/>
              <a:cxnLst/>
              <a:rect l="l" t="t" r="r" b="b"/>
              <a:pathLst>
                <a:path w="805179" h="122554">
                  <a:moveTo>
                    <a:pt x="190246" y="0"/>
                  </a:moveTo>
                  <a:lnTo>
                    <a:pt x="0" y="61213"/>
                  </a:lnTo>
                  <a:lnTo>
                    <a:pt x="190246" y="122554"/>
                  </a:lnTo>
                  <a:lnTo>
                    <a:pt x="190246" y="82423"/>
                  </a:lnTo>
                  <a:lnTo>
                    <a:pt x="804926" y="82423"/>
                  </a:lnTo>
                  <a:lnTo>
                    <a:pt x="804926" y="40131"/>
                  </a:lnTo>
                  <a:lnTo>
                    <a:pt x="190246" y="40131"/>
                  </a:lnTo>
                  <a:lnTo>
                    <a:pt x="190246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9579356" y="3778122"/>
              <a:ext cx="805180" cy="122555"/>
            </a:xfrm>
            <a:custGeom>
              <a:avLst/>
              <a:gdLst/>
              <a:ahLst/>
              <a:cxnLst/>
              <a:rect l="l" t="t" r="r" b="b"/>
              <a:pathLst>
                <a:path w="805179" h="122554">
                  <a:moveTo>
                    <a:pt x="804926" y="82423"/>
                  </a:moveTo>
                  <a:lnTo>
                    <a:pt x="190246" y="82423"/>
                  </a:lnTo>
                  <a:lnTo>
                    <a:pt x="190246" y="122554"/>
                  </a:lnTo>
                  <a:lnTo>
                    <a:pt x="0" y="61213"/>
                  </a:lnTo>
                  <a:lnTo>
                    <a:pt x="190246" y="0"/>
                  </a:lnTo>
                  <a:lnTo>
                    <a:pt x="190246" y="40131"/>
                  </a:lnTo>
                  <a:lnTo>
                    <a:pt x="804926" y="40131"/>
                  </a:lnTo>
                  <a:lnTo>
                    <a:pt x="804926" y="82423"/>
                  </a:lnTo>
                  <a:close/>
                </a:path>
              </a:pathLst>
            </a:custGeom>
            <a:ln w="25400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0486390" y="3706113"/>
            <a:ext cx="991869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008000"/>
                </a:solidFill>
                <a:latin typeface="Arial"/>
                <a:cs typeface="Arial"/>
              </a:rPr>
              <a:t>Китай</a:t>
            </a:r>
            <a:r>
              <a:rPr sz="1400" b="1" spc="-4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8000"/>
                </a:solidFill>
                <a:latin typeface="Arial"/>
                <a:cs typeface="Arial"/>
              </a:rPr>
              <a:t>-</a:t>
            </a:r>
            <a:r>
              <a:rPr sz="1400" b="1" spc="-4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08000"/>
                </a:solidFill>
                <a:latin typeface="Arial"/>
                <a:cs typeface="Arial"/>
              </a:rPr>
              <a:t>590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32203" y="1304258"/>
            <a:ext cx="295910" cy="3860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350" b="1" spc="470" dirty="0">
                <a:solidFill>
                  <a:srgbClr val="990033"/>
                </a:solidFill>
                <a:latin typeface="Arial"/>
                <a:cs typeface="Arial"/>
              </a:rPr>
              <a:t>Ч</a:t>
            </a:r>
            <a:endParaRPr sz="2350">
              <a:latin typeface="Arial"/>
              <a:cs typeface="Arial"/>
            </a:endParaRPr>
          </a:p>
        </p:txBody>
      </p:sp>
      <p:graphicFrame>
        <p:nvGraphicFramePr>
          <p:cNvPr id="25" name="object 25"/>
          <p:cNvGraphicFramePr>
            <a:graphicFrameLocks noGrp="1"/>
          </p:cNvGraphicFramePr>
          <p:nvPr/>
        </p:nvGraphicFramePr>
        <p:xfrm>
          <a:off x="299317" y="1881173"/>
          <a:ext cx="1470024" cy="47790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51865"/>
                <a:gridCol w="518159"/>
              </a:tblGrid>
              <a:tr h="8315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315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ts val="2810"/>
                        </a:lnSpc>
                      </a:pPr>
                      <a:r>
                        <a:rPr sz="2350" b="1" spc="405" dirty="0">
                          <a:solidFill>
                            <a:srgbClr val="990033"/>
                          </a:solidFill>
                          <a:latin typeface="Arial"/>
                          <a:cs typeface="Arial"/>
                        </a:rPr>
                        <a:t>708</a:t>
                      </a:r>
                      <a:endParaRPr sz="235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75"/>
                        </a:spcBef>
                      </a:pPr>
                      <a:r>
                        <a:rPr sz="2350" b="1" dirty="0">
                          <a:latin typeface="Arial"/>
                          <a:cs typeface="Arial"/>
                        </a:rPr>
                        <a:t>6</a:t>
                      </a:r>
                      <a:endParaRPr sz="2350">
                        <a:latin typeface="Arial"/>
                        <a:cs typeface="Arial"/>
                      </a:endParaRPr>
                    </a:p>
                  </a:txBody>
                  <a:tcPr marL="0" marR="0" marT="263525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0099CC"/>
                    </a:solidFill>
                  </a:tcPr>
                </a:tc>
              </a:tr>
              <a:tr h="80561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95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ts val="2800"/>
                        </a:lnSpc>
                      </a:pPr>
                      <a:r>
                        <a:rPr sz="2350" b="1" spc="405" dirty="0">
                          <a:solidFill>
                            <a:srgbClr val="990033"/>
                          </a:solidFill>
                          <a:latin typeface="Arial"/>
                          <a:cs typeface="Arial"/>
                        </a:rPr>
                        <a:t>626</a:t>
                      </a:r>
                      <a:endParaRPr sz="235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70"/>
                        </a:spcBef>
                      </a:pPr>
                      <a:r>
                        <a:rPr sz="2350" b="1" dirty="0">
                          <a:latin typeface="Arial"/>
                          <a:cs typeface="Arial"/>
                        </a:rPr>
                        <a:t>5</a:t>
                      </a:r>
                      <a:endParaRPr sz="2350">
                        <a:latin typeface="Arial"/>
                        <a:cs typeface="Arial"/>
                      </a:endParaRPr>
                    </a:p>
                  </a:txBody>
                  <a:tcPr marL="0" marR="0" marT="237490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</a:tr>
              <a:tr h="80669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295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ts val="2815"/>
                        </a:lnSpc>
                      </a:pPr>
                      <a:r>
                        <a:rPr sz="2350" b="1" spc="405" dirty="0">
                          <a:solidFill>
                            <a:srgbClr val="990033"/>
                          </a:solidFill>
                          <a:latin typeface="Arial"/>
                          <a:cs typeface="Arial"/>
                        </a:rPr>
                        <a:t>553</a:t>
                      </a:r>
                      <a:endParaRPr sz="235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80"/>
                        </a:spcBef>
                      </a:pPr>
                      <a:r>
                        <a:rPr sz="2350" b="1" dirty="0">
                          <a:latin typeface="Arial"/>
                          <a:cs typeface="Arial"/>
                        </a:rPr>
                        <a:t>4</a:t>
                      </a:r>
                      <a:endParaRPr sz="2350">
                        <a:latin typeface="Arial"/>
                        <a:cs typeface="Arial"/>
                      </a:endParaRPr>
                    </a:p>
                  </a:txBody>
                  <a:tcPr marL="0" marR="0" marT="238760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3"/>
                    </a:solidFill>
                  </a:tcPr>
                </a:tc>
              </a:tr>
              <a:tr h="76920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ts val="2805"/>
                        </a:lnSpc>
                        <a:spcBef>
                          <a:spcPts val="5"/>
                        </a:spcBef>
                      </a:pPr>
                      <a:r>
                        <a:rPr sz="2350" b="1" spc="405" dirty="0">
                          <a:solidFill>
                            <a:srgbClr val="990033"/>
                          </a:solidFill>
                          <a:latin typeface="Arial"/>
                          <a:cs typeface="Arial"/>
                        </a:rPr>
                        <a:t>480</a:t>
                      </a:r>
                      <a:endParaRPr sz="235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80"/>
                        </a:spcBef>
                      </a:pPr>
                      <a:r>
                        <a:rPr sz="2350" b="1" dirty="0">
                          <a:latin typeface="Arial"/>
                          <a:cs typeface="Arial"/>
                        </a:rPr>
                        <a:t>3</a:t>
                      </a:r>
                      <a:endParaRPr sz="2350">
                        <a:latin typeface="Arial"/>
                        <a:cs typeface="Arial"/>
                      </a:endParaRPr>
                    </a:p>
                  </a:txBody>
                  <a:tcPr marL="0" marR="0" marT="200660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</a:tr>
              <a:tr h="7692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ts val="2800"/>
                        </a:lnSpc>
                      </a:pPr>
                      <a:r>
                        <a:rPr sz="2350" b="1" spc="405" dirty="0">
                          <a:solidFill>
                            <a:srgbClr val="990033"/>
                          </a:solidFill>
                          <a:latin typeface="Arial"/>
                          <a:cs typeface="Arial"/>
                        </a:rPr>
                        <a:t>407</a:t>
                      </a:r>
                      <a:endParaRPr sz="235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85"/>
                        </a:spcBef>
                      </a:pPr>
                      <a:r>
                        <a:rPr sz="2350" b="1" dirty="0">
                          <a:latin typeface="Arial"/>
                          <a:cs typeface="Arial"/>
                        </a:rPr>
                        <a:t>2</a:t>
                      </a:r>
                      <a:endParaRPr sz="2350">
                        <a:latin typeface="Arial"/>
                        <a:cs typeface="Arial"/>
                      </a:endParaRPr>
                    </a:p>
                  </a:txBody>
                  <a:tcPr marL="0" marR="0" marT="201295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77054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  <a:p>
                      <a:pPr marR="1270" algn="ctr">
                        <a:lnSpc>
                          <a:spcPts val="2815"/>
                        </a:lnSpc>
                        <a:spcBef>
                          <a:spcPts val="5"/>
                        </a:spcBef>
                        <a:tabLst>
                          <a:tab pos="942340" algn="l"/>
                        </a:tabLst>
                      </a:pPr>
                      <a:r>
                        <a:rPr sz="2350" b="1" u="dash" dirty="0">
                          <a:solidFill>
                            <a:srgbClr val="990033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2350" b="1" u="dash" spc="-150" dirty="0">
                          <a:solidFill>
                            <a:srgbClr val="990033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2350" b="1" u="dash" spc="395" dirty="0">
                          <a:solidFill>
                            <a:srgbClr val="990033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335	</a:t>
                      </a:r>
                      <a:endParaRPr sz="235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80"/>
                        </a:spcBef>
                      </a:pPr>
                      <a:r>
                        <a:rPr sz="2350" b="1" dirty="0">
                          <a:latin typeface="Arial"/>
                          <a:cs typeface="Arial"/>
                        </a:rPr>
                        <a:t>1</a:t>
                      </a:r>
                      <a:endParaRPr sz="2350">
                        <a:latin typeface="Arial"/>
                        <a:cs typeface="Arial"/>
                      </a:endParaRPr>
                    </a:p>
                  </a:txBody>
                  <a:tcPr marL="0" marR="0" marT="200660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EBEBE"/>
                    </a:solidFill>
                  </a:tcPr>
                </a:tc>
              </a:tr>
            </a:tbl>
          </a:graphicData>
        </a:graphic>
      </p:graphicFrame>
      <p:grpSp>
        <p:nvGrpSpPr>
          <p:cNvPr id="26" name="object 26"/>
          <p:cNvGrpSpPr/>
          <p:nvPr/>
        </p:nvGrpSpPr>
        <p:grpSpPr>
          <a:xfrm>
            <a:off x="1806575" y="4067302"/>
            <a:ext cx="990600" cy="213995"/>
            <a:chOff x="1806575" y="4067302"/>
            <a:chExt cx="990600" cy="213995"/>
          </a:xfrm>
        </p:grpSpPr>
        <p:sp>
          <p:nvSpPr>
            <p:cNvPr id="27" name="object 27"/>
            <p:cNvSpPr/>
            <p:nvPr/>
          </p:nvSpPr>
          <p:spPr>
            <a:xfrm>
              <a:off x="1819275" y="4080002"/>
              <a:ext cx="965200" cy="188595"/>
            </a:xfrm>
            <a:custGeom>
              <a:avLst/>
              <a:gdLst/>
              <a:ahLst/>
              <a:cxnLst/>
              <a:rect l="l" t="t" r="r" b="b"/>
              <a:pathLst>
                <a:path w="965200" h="188595">
                  <a:moveTo>
                    <a:pt x="292735" y="0"/>
                  </a:moveTo>
                  <a:lnTo>
                    <a:pt x="0" y="94234"/>
                  </a:lnTo>
                  <a:lnTo>
                    <a:pt x="292735" y="188468"/>
                  </a:lnTo>
                  <a:lnTo>
                    <a:pt x="292735" y="126873"/>
                  </a:lnTo>
                  <a:lnTo>
                    <a:pt x="964819" y="126873"/>
                  </a:lnTo>
                  <a:lnTo>
                    <a:pt x="964819" y="61595"/>
                  </a:lnTo>
                  <a:lnTo>
                    <a:pt x="292735" y="61595"/>
                  </a:lnTo>
                  <a:lnTo>
                    <a:pt x="292735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819275" y="4080002"/>
              <a:ext cx="965200" cy="188595"/>
            </a:xfrm>
            <a:custGeom>
              <a:avLst/>
              <a:gdLst/>
              <a:ahLst/>
              <a:cxnLst/>
              <a:rect l="l" t="t" r="r" b="b"/>
              <a:pathLst>
                <a:path w="965200" h="188595">
                  <a:moveTo>
                    <a:pt x="964819" y="126873"/>
                  </a:moveTo>
                  <a:lnTo>
                    <a:pt x="292735" y="126873"/>
                  </a:lnTo>
                  <a:lnTo>
                    <a:pt x="292735" y="188468"/>
                  </a:lnTo>
                  <a:lnTo>
                    <a:pt x="0" y="94234"/>
                  </a:lnTo>
                  <a:lnTo>
                    <a:pt x="292735" y="0"/>
                  </a:lnTo>
                  <a:lnTo>
                    <a:pt x="292735" y="61595"/>
                  </a:lnTo>
                  <a:lnTo>
                    <a:pt x="964819" y="61595"/>
                  </a:lnTo>
                  <a:lnTo>
                    <a:pt x="964819" y="126873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1799335" y="4340352"/>
            <a:ext cx="997585" cy="368935"/>
            <a:chOff x="1799335" y="4340352"/>
            <a:chExt cx="997585" cy="368935"/>
          </a:xfrm>
        </p:grpSpPr>
        <p:sp>
          <p:nvSpPr>
            <p:cNvPr id="30" name="object 30"/>
            <p:cNvSpPr/>
            <p:nvPr/>
          </p:nvSpPr>
          <p:spPr>
            <a:xfrm>
              <a:off x="1812035" y="4507611"/>
              <a:ext cx="965200" cy="188595"/>
            </a:xfrm>
            <a:custGeom>
              <a:avLst/>
              <a:gdLst/>
              <a:ahLst/>
              <a:cxnLst/>
              <a:rect l="l" t="t" r="r" b="b"/>
              <a:pathLst>
                <a:path w="965200" h="188595">
                  <a:moveTo>
                    <a:pt x="292734" y="0"/>
                  </a:moveTo>
                  <a:lnTo>
                    <a:pt x="0" y="94233"/>
                  </a:lnTo>
                  <a:lnTo>
                    <a:pt x="292734" y="188468"/>
                  </a:lnTo>
                  <a:lnTo>
                    <a:pt x="292734" y="126745"/>
                  </a:lnTo>
                  <a:lnTo>
                    <a:pt x="964819" y="126745"/>
                  </a:lnTo>
                  <a:lnTo>
                    <a:pt x="964819" y="61594"/>
                  </a:lnTo>
                  <a:lnTo>
                    <a:pt x="292734" y="61594"/>
                  </a:lnTo>
                  <a:lnTo>
                    <a:pt x="292734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812035" y="4507611"/>
              <a:ext cx="965200" cy="188595"/>
            </a:xfrm>
            <a:custGeom>
              <a:avLst/>
              <a:gdLst/>
              <a:ahLst/>
              <a:cxnLst/>
              <a:rect l="l" t="t" r="r" b="b"/>
              <a:pathLst>
                <a:path w="965200" h="188595">
                  <a:moveTo>
                    <a:pt x="964819" y="126745"/>
                  </a:moveTo>
                  <a:lnTo>
                    <a:pt x="292734" y="126745"/>
                  </a:lnTo>
                  <a:lnTo>
                    <a:pt x="292734" y="188468"/>
                  </a:lnTo>
                  <a:lnTo>
                    <a:pt x="0" y="94233"/>
                  </a:lnTo>
                  <a:lnTo>
                    <a:pt x="292734" y="0"/>
                  </a:lnTo>
                  <a:lnTo>
                    <a:pt x="292734" y="61594"/>
                  </a:lnTo>
                  <a:lnTo>
                    <a:pt x="964819" y="61594"/>
                  </a:lnTo>
                  <a:lnTo>
                    <a:pt x="964819" y="126745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819274" y="4353052"/>
              <a:ext cx="965200" cy="188595"/>
            </a:xfrm>
            <a:custGeom>
              <a:avLst/>
              <a:gdLst/>
              <a:ahLst/>
              <a:cxnLst/>
              <a:rect l="l" t="t" r="r" b="b"/>
              <a:pathLst>
                <a:path w="965200" h="188595">
                  <a:moveTo>
                    <a:pt x="292735" y="0"/>
                  </a:moveTo>
                  <a:lnTo>
                    <a:pt x="0" y="94234"/>
                  </a:lnTo>
                  <a:lnTo>
                    <a:pt x="292735" y="188468"/>
                  </a:lnTo>
                  <a:lnTo>
                    <a:pt x="292735" y="126746"/>
                  </a:lnTo>
                  <a:lnTo>
                    <a:pt x="964819" y="126746"/>
                  </a:lnTo>
                  <a:lnTo>
                    <a:pt x="964819" y="61595"/>
                  </a:lnTo>
                  <a:lnTo>
                    <a:pt x="292735" y="61595"/>
                  </a:lnTo>
                  <a:lnTo>
                    <a:pt x="292735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819274" y="4353052"/>
              <a:ext cx="965200" cy="188595"/>
            </a:xfrm>
            <a:custGeom>
              <a:avLst/>
              <a:gdLst/>
              <a:ahLst/>
              <a:cxnLst/>
              <a:rect l="l" t="t" r="r" b="b"/>
              <a:pathLst>
                <a:path w="965200" h="188595">
                  <a:moveTo>
                    <a:pt x="964819" y="126746"/>
                  </a:moveTo>
                  <a:lnTo>
                    <a:pt x="292735" y="126746"/>
                  </a:lnTo>
                  <a:lnTo>
                    <a:pt x="292735" y="188468"/>
                  </a:lnTo>
                  <a:lnTo>
                    <a:pt x="0" y="94234"/>
                  </a:lnTo>
                  <a:lnTo>
                    <a:pt x="292735" y="0"/>
                  </a:lnTo>
                  <a:lnTo>
                    <a:pt x="292735" y="61595"/>
                  </a:lnTo>
                  <a:lnTo>
                    <a:pt x="964819" y="61595"/>
                  </a:lnTo>
                  <a:lnTo>
                    <a:pt x="964819" y="126746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" name="object 34"/>
          <p:cNvGrpSpPr/>
          <p:nvPr/>
        </p:nvGrpSpPr>
        <p:grpSpPr>
          <a:xfrm>
            <a:off x="1803145" y="5054980"/>
            <a:ext cx="1010919" cy="412115"/>
            <a:chOff x="1803145" y="5054980"/>
            <a:chExt cx="1010919" cy="412115"/>
          </a:xfrm>
        </p:grpSpPr>
        <p:sp>
          <p:nvSpPr>
            <p:cNvPr id="35" name="object 35"/>
            <p:cNvSpPr/>
            <p:nvPr/>
          </p:nvSpPr>
          <p:spPr>
            <a:xfrm>
              <a:off x="1815845" y="5067680"/>
              <a:ext cx="965200" cy="188595"/>
            </a:xfrm>
            <a:custGeom>
              <a:avLst/>
              <a:gdLst/>
              <a:ahLst/>
              <a:cxnLst/>
              <a:rect l="l" t="t" r="r" b="b"/>
              <a:pathLst>
                <a:path w="965200" h="188595">
                  <a:moveTo>
                    <a:pt x="292735" y="0"/>
                  </a:moveTo>
                  <a:lnTo>
                    <a:pt x="0" y="94107"/>
                  </a:lnTo>
                  <a:lnTo>
                    <a:pt x="292735" y="188341"/>
                  </a:lnTo>
                  <a:lnTo>
                    <a:pt x="292735" y="126746"/>
                  </a:lnTo>
                  <a:lnTo>
                    <a:pt x="964819" y="126746"/>
                  </a:lnTo>
                  <a:lnTo>
                    <a:pt x="964819" y="61595"/>
                  </a:lnTo>
                  <a:lnTo>
                    <a:pt x="292735" y="61595"/>
                  </a:lnTo>
                  <a:lnTo>
                    <a:pt x="292735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815845" y="5067680"/>
              <a:ext cx="965200" cy="188595"/>
            </a:xfrm>
            <a:custGeom>
              <a:avLst/>
              <a:gdLst/>
              <a:ahLst/>
              <a:cxnLst/>
              <a:rect l="l" t="t" r="r" b="b"/>
              <a:pathLst>
                <a:path w="965200" h="188595">
                  <a:moveTo>
                    <a:pt x="964819" y="126746"/>
                  </a:moveTo>
                  <a:lnTo>
                    <a:pt x="292735" y="126746"/>
                  </a:lnTo>
                  <a:lnTo>
                    <a:pt x="292735" y="188341"/>
                  </a:lnTo>
                  <a:lnTo>
                    <a:pt x="0" y="94107"/>
                  </a:lnTo>
                  <a:lnTo>
                    <a:pt x="292735" y="0"/>
                  </a:lnTo>
                  <a:lnTo>
                    <a:pt x="292735" y="61595"/>
                  </a:lnTo>
                  <a:lnTo>
                    <a:pt x="964819" y="61595"/>
                  </a:lnTo>
                  <a:lnTo>
                    <a:pt x="964819" y="126746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835911" y="5265927"/>
              <a:ext cx="965200" cy="188595"/>
            </a:xfrm>
            <a:custGeom>
              <a:avLst/>
              <a:gdLst/>
              <a:ahLst/>
              <a:cxnLst/>
              <a:rect l="l" t="t" r="r" b="b"/>
              <a:pathLst>
                <a:path w="965200" h="188595">
                  <a:moveTo>
                    <a:pt x="292735" y="0"/>
                  </a:moveTo>
                  <a:lnTo>
                    <a:pt x="0" y="94234"/>
                  </a:lnTo>
                  <a:lnTo>
                    <a:pt x="292735" y="188468"/>
                  </a:lnTo>
                  <a:lnTo>
                    <a:pt x="292735" y="126873"/>
                  </a:lnTo>
                  <a:lnTo>
                    <a:pt x="964945" y="126873"/>
                  </a:lnTo>
                  <a:lnTo>
                    <a:pt x="964945" y="61722"/>
                  </a:lnTo>
                  <a:lnTo>
                    <a:pt x="292735" y="61722"/>
                  </a:lnTo>
                  <a:lnTo>
                    <a:pt x="292735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835911" y="5265927"/>
              <a:ext cx="965200" cy="188595"/>
            </a:xfrm>
            <a:custGeom>
              <a:avLst/>
              <a:gdLst/>
              <a:ahLst/>
              <a:cxnLst/>
              <a:rect l="l" t="t" r="r" b="b"/>
              <a:pathLst>
                <a:path w="965200" h="188595">
                  <a:moveTo>
                    <a:pt x="964945" y="126873"/>
                  </a:moveTo>
                  <a:lnTo>
                    <a:pt x="292735" y="126873"/>
                  </a:lnTo>
                  <a:lnTo>
                    <a:pt x="292735" y="188468"/>
                  </a:lnTo>
                  <a:lnTo>
                    <a:pt x="0" y="94234"/>
                  </a:lnTo>
                  <a:lnTo>
                    <a:pt x="292735" y="0"/>
                  </a:lnTo>
                  <a:lnTo>
                    <a:pt x="292735" y="61722"/>
                  </a:lnTo>
                  <a:lnTo>
                    <a:pt x="964945" y="61722"/>
                  </a:lnTo>
                  <a:lnTo>
                    <a:pt x="964945" y="126873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2859785" y="3992981"/>
            <a:ext cx="1401445" cy="720725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31750">
              <a:lnSpc>
                <a:spcPct val="100000"/>
              </a:lnSpc>
              <a:spcBef>
                <a:spcPts val="525"/>
              </a:spcBef>
            </a:pP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Китай</a:t>
            </a:r>
            <a:r>
              <a:rPr sz="14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-</a:t>
            </a:r>
            <a:r>
              <a:rPr sz="14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555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470"/>
              </a:lnSpc>
              <a:spcBef>
                <a:spcPts val="425"/>
              </a:spcBef>
            </a:pP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Эстония</a:t>
            </a:r>
            <a:r>
              <a:rPr sz="14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-</a:t>
            </a:r>
            <a:r>
              <a:rPr sz="14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523</a:t>
            </a:r>
            <a:endParaRPr sz="1400">
              <a:latin typeface="Arial"/>
              <a:cs typeface="Arial"/>
            </a:endParaRPr>
          </a:p>
          <a:p>
            <a:pPr marL="14604">
              <a:lnSpc>
                <a:spcPts val="1470"/>
              </a:lnSpc>
            </a:pP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Финляндия</a:t>
            </a:r>
            <a:r>
              <a:rPr sz="1400" b="1" spc="-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-</a:t>
            </a:r>
            <a:r>
              <a:rPr sz="14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52</a:t>
            </a:r>
            <a:endParaRPr sz="14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846577" y="5042153"/>
            <a:ext cx="1355090" cy="438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0"/>
              </a:lnSpc>
              <a:spcBef>
                <a:spcPts val="100"/>
              </a:spcBef>
            </a:pP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Россия</a:t>
            </a:r>
            <a:r>
              <a:rPr sz="1400" b="1" spc="-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-</a:t>
            </a:r>
            <a:r>
              <a:rPr sz="14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479</a:t>
            </a:r>
            <a:endParaRPr sz="1400">
              <a:latin typeface="Arial"/>
              <a:cs typeface="Arial"/>
            </a:endParaRPr>
          </a:p>
          <a:p>
            <a:pPr marL="23495">
              <a:lnSpc>
                <a:spcPts val="1620"/>
              </a:lnSpc>
            </a:pP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Белоруссия</a:t>
            </a:r>
            <a:r>
              <a:rPr sz="14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-</a:t>
            </a:r>
            <a:r>
              <a:rPr sz="14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4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1823211" y="5973343"/>
            <a:ext cx="990600" cy="213995"/>
            <a:chOff x="1823211" y="5973343"/>
            <a:chExt cx="990600" cy="213995"/>
          </a:xfrm>
        </p:grpSpPr>
        <p:sp>
          <p:nvSpPr>
            <p:cNvPr id="42" name="object 42"/>
            <p:cNvSpPr/>
            <p:nvPr/>
          </p:nvSpPr>
          <p:spPr>
            <a:xfrm>
              <a:off x="1835911" y="5986043"/>
              <a:ext cx="965200" cy="188595"/>
            </a:xfrm>
            <a:custGeom>
              <a:avLst/>
              <a:gdLst/>
              <a:ahLst/>
              <a:cxnLst/>
              <a:rect l="l" t="t" r="r" b="b"/>
              <a:pathLst>
                <a:path w="965200" h="188595">
                  <a:moveTo>
                    <a:pt x="292735" y="0"/>
                  </a:moveTo>
                  <a:lnTo>
                    <a:pt x="0" y="94221"/>
                  </a:lnTo>
                  <a:lnTo>
                    <a:pt x="292735" y="188442"/>
                  </a:lnTo>
                  <a:lnTo>
                    <a:pt x="292735" y="126796"/>
                  </a:lnTo>
                  <a:lnTo>
                    <a:pt x="964945" y="126796"/>
                  </a:lnTo>
                  <a:lnTo>
                    <a:pt x="964945" y="61645"/>
                  </a:lnTo>
                  <a:lnTo>
                    <a:pt x="292735" y="61645"/>
                  </a:lnTo>
                  <a:lnTo>
                    <a:pt x="292735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835911" y="5986043"/>
              <a:ext cx="965200" cy="188595"/>
            </a:xfrm>
            <a:custGeom>
              <a:avLst/>
              <a:gdLst/>
              <a:ahLst/>
              <a:cxnLst/>
              <a:rect l="l" t="t" r="r" b="b"/>
              <a:pathLst>
                <a:path w="965200" h="188595">
                  <a:moveTo>
                    <a:pt x="964945" y="126796"/>
                  </a:moveTo>
                  <a:lnTo>
                    <a:pt x="292735" y="126796"/>
                  </a:lnTo>
                  <a:lnTo>
                    <a:pt x="292735" y="188442"/>
                  </a:lnTo>
                  <a:lnTo>
                    <a:pt x="0" y="94221"/>
                  </a:lnTo>
                  <a:lnTo>
                    <a:pt x="292735" y="0"/>
                  </a:lnTo>
                  <a:lnTo>
                    <a:pt x="292735" y="61645"/>
                  </a:lnTo>
                  <a:lnTo>
                    <a:pt x="964945" y="61645"/>
                  </a:lnTo>
                  <a:lnTo>
                    <a:pt x="964945" y="126796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2839339" y="5960770"/>
            <a:ext cx="136271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Казахстан</a:t>
            </a:r>
            <a:r>
              <a:rPr sz="1400" b="1" spc="-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-</a:t>
            </a:r>
            <a:r>
              <a:rPr sz="14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387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5815076" y="4904613"/>
            <a:ext cx="817880" cy="154940"/>
            <a:chOff x="5815076" y="4904613"/>
            <a:chExt cx="817880" cy="154940"/>
          </a:xfrm>
        </p:grpSpPr>
        <p:sp>
          <p:nvSpPr>
            <p:cNvPr id="46" name="object 46"/>
            <p:cNvSpPr/>
            <p:nvPr/>
          </p:nvSpPr>
          <p:spPr>
            <a:xfrm>
              <a:off x="5827776" y="4917313"/>
              <a:ext cx="792480" cy="129539"/>
            </a:xfrm>
            <a:custGeom>
              <a:avLst/>
              <a:gdLst/>
              <a:ahLst/>
              <a:cxnLst/>
              <a:rect l="l" t="t" r="r" b="b"/>
              <a:pathLst>
                <a:path w="792479" h="129539">
                  <a:moveTo>
                    <a:pt x="200406" y="0"/>
                  </a:moveTo>
                  <a:lnTo>
                    <a:pt x="0" y="64516"/>
                  </a:lnTo>
                  <a:lnTo>
                    <a:pt x="200406" y="129031"/>
                  </a:lnTo>
                  <a:lnTo>
                    <a:pt x="200406" y="86868"/>
                  </a:lnTo>
                  <a:lnTo>
                    <a:pt x="792099" y="86868"/>
                  </a:lnTo>
                  <a:lnTo>
                    <a:pt x="792099" y="42291"/>
                  </a:lnTo>
                  <a:lnTo>
                    <a:pt x="200406" y="42291"/>
                  </a:lnTo>
                  <a:lnTo>
                    <a:pt x="200406" y="0"/>
                  </a:lnTo>
                  <a:close/>
                </a:path>
              </a:pathLst>
            </a:custGeom>
            <a:solidFill>
              <a:srgbClr val="00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5827776" y="4917313"/>
              <a:ext cx="792480" cy="129539"/>
            </a:xfrm>
            <a:custGeom>
              <a:avLst/>
              <a:gdLst/>
              <a:ahLst/>
              <a:cxnLst/>
              <a:rect l="l" t="t" r="r" b="b"/>
              <a:pathLst>
                <a:path w="792479" h="129539">
                  <a:moveTo>
                    <a:pt x="792099" y="86868"/>
                  </a:moveTo>
                  <a:lnTo>
                    <a:pt x="200406" y="86868"/>
                  </a:lnTo>
                  <a:lnTo>
                    <a:pt x="200406" y="129031"/>
                  </a:lnTo>
                  <a:lnTo>
                    <a:pt x="0" y="64516"/>
                  </a:lnTo>
                  <a:lnTo>
                    <a:pt x="200406" y="0"/>
                  </a:lnTo>
                  <a:lnTo>
                    <a:pt x="200406" y="42291"/>
                  </a:lnTo>
                  <a:lnTo>
                    <a:pt x="792099" y="42291"/>
                  </a:lnTo>
                  <a:lnTo>
                    <a:pt x="792099" y="86868"/>
                  </a:lnTo>
                  <a:close/>
                </a:path>
              </a:pathLst>
            </a:custGeom>
            <a:ln w="25400">
              <a:solidFill>
                <a:srgbClr val="0066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6703314" y="4853381"/>
            <a:ext cx="111506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0066FF"/>
                </a:solidFill>
                <a:latin typeface="Arial"/>
                <a:cs typeface="Arial"/>
              </a:rPr>
              <a:t>Россия</a:t>
            </a:r>
            <a:r>
              <a:rPr sz="1400" b="1" spc="-60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6FF"/>
                </a:solidFill>
                <a:latin typeface="Arial"/>
                <a:cs typeface="Arial"/>
              </a:rPr>
              <a:t>-</a:t>
            </a:r>
            <a:r>
              <a:rPr sz="1400" b="1" spc="-40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066FF"/>
                </a:solidFill>
                <a:latin typeface="Arial"/>
                <a:cs typeface="Arial"/>
              </a:rPr>
              <a:t>488</a:t>
            </a:r>
            <a:endParaRPr sz="14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4587504" y="1334601"/>
            <a:ext cx="354965" cy="3822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350" b="1" spc="635" dirty="0">
                <a:solidFill>
                  <a:srgbClr val="0066FF"/>
                </a:solidFill>
                <a:latin typeface="Arial"/>
                <a:cs typeface="Arial"/>
              </a:rPr>
              <a:t>М</a:t>
            </a:r>
            <a:endParaRPr sz="2350">
              <a:latin typeface="Arial"/>
              <a:cs typeface="Arial"/>
            </a:endParaRPr>
          </a:p>
        </p:txBody>
      </p:sp>
      <p:graphicFrame>
        <p:nvGraphicFramePr>
          <p:cNvPr id="50" name="object 50"/>
          <p:cNvGraphicFramePr>
            <a:graphicFrameLocks noGrp="1"/>
          </p:cNvGraphicFramePr>
          <p:nvPr/>
        </p:nvGraphicFramePr>
        <p:xfrm>
          <a:off x="4273431" y="1905989"/>
          <a:ext cx="1497965" cy="472225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70280"/>
                <a:gridCol w="527685"/>
              </a:tblGrid>
              <a:tr h="8214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3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2795"/>
                        </a:lnSpc>
                      </a:pPr>
                      <a:r>
                        <a:rPr sz="2350" b="1" spc="425" dirty="0">
                          <a:solidFill>
                            <a:srgbClr val="0066FF"/>
                          </a:solidFill>
                          <a:latin typeface="Arial"/>
                          <a:cs typeface="Arial"/>
                        </a:rPr>
                        <a:t>669</a:t>
                      </a:r>
                      <a:endParaRPr sz="235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20"/>
                        </a:spcBef>
                      </a:pPr>
                      <a:r>
                        <a:rPr sz="2350" b="1" dirty="0">
                          <a:latin typeface="Arial"/>
                          <a:cs typeface="Arial"/>
                        </a:rPr>
                        <a:t>6</a:t>
                      </a:r>
                      <a:endParaRPr sz="2350">
                        <a:latin typeface="Arial"/>
                        <a:cs typeface="Arial"/>
                      </a:endParaRPr>
                    </a:p>
                  </a:txBody>
                  <a:tcPr marL="0" marR="0" marT="256540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0099CC"/>
                    </a:solidFill>
                  </a:tcPr>
                </a:tc>
              </a:tr>
              <a:tr h="7980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2805"/>
                        </a:lnSpc>
                      </a:pPr>
                      <a:r>
                        <a:rPr sz="2350" b="1" spc="425" dirty="0">
                          <a:solidFill>
                            <a:srgbClr val="0066FF"/>
                          </a:solidFill>
                          <a:latin typeface="Arial"/>
                          <a:cs typeface="Arial"/>
                        </a:rPr>
                        <a:t>607</a:t>
                      </a:r>
                      <a:endParaRPr sz="235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35"/>
                        </a:spcBef>
                      </a:pPr>
                      <a:r>
                        <a:rPr sz="2350" b="1" dirty="0">
                          <a:latin typeface="Arial"/>
                          <a:cs typeface="Arial"/>
                        </a:rPr>
                        <a:t>5</a:t>
                      </a:r>
                      <a:endParaRPr sz="2350">
                        <a:latin typeface="Arial"/>
                        <a:cs typeface="Arial"/>
                      </a:endParaRPr>
                    </a:p>
                  </a:txBody>
                  <a:tcPr marL="0" marR="0" marT="233045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</a:tr>
              <a:tr h="79718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2795"/>
                        </a:lnSpc>
                      </a:pPr>
                      <a:r>
                        <a:rPr sz="2350" b="1" spc="425" dirty="0">
                          <a:solidFill>
                            <a:srgbClr val="0066FF"/>
                          </a:solidFill>
                          <a:latin typeface="Arial"/>
                          <a:cs typeface="Arial"/>
                        </a:rPr>
                        <a:t>545</a:t>
                      </a:r>
                      <a:endParaRPr sz="235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25"/>
                        </a:spcBef>
                      </a:pPr>
                      <a:r>
                        <a:rPr sz="2350" b="1" dirty="0">
                          <a:latin typeface="Arial"/>
                          <a:cs typeface="Arial"/>
                        </a:rPr>
                        <a:t>4</a:t>
                      </a:r>
                      <a:endParaRPr sz="2350">
                        <a:latin typeface="Arial"/>
                        <a:cs typeface="Arial"/>
                      </a:endParaRPr>
                    </a:p>
                  </a:txBody>
                  <a:tcPr marL="0" marR="0" marT="231775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CE3"/>
                    </a:solidFill>
                  </a:tcPr>
                </a:tc>
              </a:tr>
              <a:tr h="7608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1400" b="1" spc="-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153035">
                        <a:lnSpc>
                          <a:spcPts val="2795"/>
                        </a:lnSpc>
                        <a:spcBef>
                          <a:spcPts val="160"/>
                        </a:spcBef>
                      </a:pPr>
                      <a:r>
                        <a:rPr sz="2350" b="1" spc="425" dirty="0">
                          <a:solidFill>
                            <a:srgbClr val="0066FF"/>
                          </a:solidFill>
                          <a:latin typeface="Arial"/>
                          <a:cs typeface="Arial"/>
                        </a:rPr>
                        <a:t>482</a:t>
                      </a:r>
                      <a:endParaRPr sz="2350">
                        <a:latin typeface="Arial"/>
                        <a:cs typeface="Arial"/>
                      </a:endParaRPr>
                    </a:p>
                  </a:txBody>
                  <a:tcPr marL="0" marR="0" marT="15938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40"/>
                        </a:spcBef>
                      </a:pPr>
                      <a:r>
                        <a:rPr sz="2350" b="1" dirty="0">
                          <a:latin typeface="Arial"/>
                          <a:cs typeface="Arial"/>
                        </a:rPr>
                        <a:t>3</a:t>
                      </a:r>
                      <a:endParaRPr sz="2350">
                        <a:latin typeface="Arial"/>
                        <a:cs typeface="Arial"/>
                      </a:endParaRPr>
                    </a:p>
                  </a:txBody>
                  <a:tcPr marL="0" marR="0" marT="195580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BE4F0"/>
                    </a:solidFill>
                  </a:tcPr>
                </a:tc>
              </a:tr>
              <a:tr h="76228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300"/>
                        </a:spcBef>
                      </a:pPr>
                      <a:r>
                        <a:rPr sz="1400" b="1" spc="-5" dirty="0">
                          <a:solidFill>
                            <a:srgbClr val="C00000"/>
                          </a:solidFill>
                          <a:latin typeface="Arial"/>
                          <a:cs typeface="Arial"/>
                        </a:rPr>
                        <a:t>74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153035">
                        <a:lnSpc>
                          <a:spcPts val="2805"/>
                        </a:lnSpc>
                        <a:spcBef>
                          <a:spcPts val="120"/>
                        </a:spcBef>
                      </a:pPr>
                      <a:r>
                        <a:rPr sz="2350" b="1" spc="425" dirty="0">
                          <a:solidFill>
                            <a:srgbClr val="0066FF"/>
                          </a:solidFill>
                          <a:latin typeface="Arial"/>
                          <a:cs typeface="Arial"/>
                        </a:rPr>
                        <a:t>420</a:t>
                      </a:r>
                      <a:endParaRPr sz="2350">
                        <a:latin typeface="Arial"/>
                        <a:cs typeface="Arial"/>
                      </a:endParaRPr>
                    </a:p>
                  </a:txBody>
                  <a:tcPr marL="0" marR="0" marT="16510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55"/>
                        </a:spcBef>
                      </a:pPr>
                      <a:r>
                        <a:rPr sz="2350" b="1" dirty="0">
                          <a:latin typeface="Arial"/>
                          <a:cs typeface="Arial"/>
                        </a:rPr>
                        <a:t>2</a:t>
                      </a:r>
                      <a:endParaRPr sz="2350">
                        <a:latin typeface="Arial"/>
                        <a:cs typeface="Arial"/>
                      </a:endParaRPr>
                    </a:p>
                  </a:txBody>
                  <a:tcPr marL="0" marR="0" marT="197485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7609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650">
                        <a:latin typeface="Times New Roman"/>
                        <a:cs typeface="Times New Roman"/>
                      </a:endParaRPr>
                    </a:p>
                    <a:p>
                      <a:pPr marR="2540" algn="ctr">
                        <a:lnSpc>
                          <a:spcPts val="2805"/>
                        </a:lnSpc>
                        <a:spcBef>
                          <a:spcPts val="5"/>
                        </a:spcBef>
                        <a:tabLst>
                          <a:tab pos="959485" algn="l"/>
                        </a:tabLst>
                      </a:pPr>
                      <a:r>
                        <a:rPr sz="2350" b="1" u="dash" dirty="0">
                          <a:solidFill>
                            <a:srgbClr val="0066F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2350" b="1" u="dash" spc="-155" dirty="0">
                          <a:solidFill>
                            <a:srgbClr val="0066F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2350" b="1" u="dash" spc="425" dirty="0">
                          <a:solidFill>
                            <a:srgbClr val="0066F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358	</a:t>
                      </a:r>
                      <a:endParaRPr sz="235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40"/>
                        </a:spcBef>
                      </a:pPr>
                      <a:r>
                        <a:rPr sz="2350" b="1" dirty="0">
                          <a:latin typeface="Arial"/>
                          <a:cs typeface="Arial"/>
                        </a:rPr>
                        <a:t>1</a:t>
                      </a:r>
                      <a:endParaRPr sz="2350">
                        <a:latin typeface="Arial"/>
                        <a:cs typeface="Arial"/>
                      </a:endParaRPr>
                    </a:p>
                  </a:txBody>
                  <a:tcPr marL="0" marR="0" marT="195580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EBEBE"/>
                    </a:solidFill>
                  </a:tcPr>
                </a:tc>
              </a:tr>
            </a:tbl>
          </a:graphicData>
        </a:graphic>
      </p:graphicFrame>
      <p:grpSp>
        <p:nvGrpSpPr>
          <p:cNvPr id="51" name="object 51"/>
          <p:cNvGrpSpPr/>
          <p:nvPr/>
        </p:nvGrpSpPr>
        <p:grpSpPr>
          <a:xfrm>
            <a:off x="5819902" y="3593845"/>
            <a:ext cx="817880" cy="154940"/>
            <a:chOff x="5819902" y="3593845"/>
            <a:chExt cx="817880" cy="154940"/>
          </a:xfrm>
        </p:grpSpPr>
        <p:sp>
          <p:nvSpPr>
            <p:cNvPr id="52" name="object 52"/>
            <p:cNvSpPr/>
            <p:nvPr/>
          </p:nvSpPr>
          <p:spPr>
            <a:xfrm>
              <a:off x="5832602" y="3606545"/>
              <a:ext cx="792480" cy="129539"/>
            </a:xfrm>
            <a:custGeom>
              <a:avLst/>
              <a:gdLst/>
              <a:ahLst/>
              <a:cxnLst/>
              <a:rect l="l" t="t" r="r" b="b"/>
              <a:pathLst>
                <a:path w="792479" h="129539">
                  <a:moveTo>
                    <a:pt x="200278" y="0"/>
                  </a:moveTo>
                  <a:lnTo>
                    <a:pt x="0" y="64515"/>
                  </a:lnTo>
                  <a:lnTo>
                    <a:pt x="200278" y="129031"/>
                  </a:lnTo>
                  <a:lnTo>
                    <a:pt x="200278" y="86740"/>
                  </a:lnTo>
                  <a:lnTo>
                    <a:pt x="792099" y="86740"/>
                  </a:lnTo>
                  <a:lnTo>
                    <a:pt x="792099" y="42163"/>
                  </a:lnTo>
                  <a:lnTo>
                    <a:pt x="200278" y="42163"/>
                  </a:lnTo>
                  <a:lnTo>
                    <a:pt x="200278" y="0"/>
                  </a:lnTo>
                  <a:close/>
                </a:path>
              </a:pathLst>
            </a:custGeom>
            <a:solidFill>
              <a:srgbClr val="00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5832602" y="3606545"/>
              <a:ext cx="792480" cy="129539"/>
            </a:xfrm>
            <a:custGeom>
              <a:avLst/>
              <a:gdLst/>
              <a:ahLst/>
              <a:cxnLst/>
              <a:rect l="l" t="t" r="r" b="b"/>
              <a:pathLst>
                <a:path w="792479" h="129539">
                  <a:moveTo>
                    <a:pt x="792099" y="86740"/>
                  </a:moveTo>
                  <a:lnTo>
                    <a:pt x="200278" y="86740"/>
                  </a:lnTo>
                  <a:lnTo>
                    <a:pt x="200278" y="129031"/>
                  </a:lnTo>
                  <a:lnTo>
                    <a:pt x="0" y="64515"/>
                  </a:lnTo>
                  <a:lnTo>
                    <a:pt x="200278" y="0"/>
                  </a:lnTo>
                  <a:lnTo>
                    <a:pt x="200278" y="42163"/>
                  </a:lnTo>
                  <a:lnTo>
                    <a:pt x="792099" y="42163"/>
                  </a:lnTo>
                  <a:lnTo>
                    <a:pt x="792099" y="86740"/>
                  </a:lnTo>
                  <a:close/>
                </a:path>
              </a:pathLst>
            </a:custGeom>
            <a:ln w="25400">
              <a:solidFill>
                <a:srgbClr val="0066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6695313" y="3545204"/>
            <a:ext cx="991869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0066FF"/>
                </a:solidFill>
                <a:latin typeface="Arial"/>
                <a:cs typeface="Arial"/>
              </a:rPr>
              <a:t>Китай</a:t>
            </a:r>
            <a:r>
              <a:rPr sz="1400" b="1" spc="-45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6FF"/>
                </a:solidFill>
                <a:latin typeface="Arial"/>
                <a:cs typeface="Arial"/>
              </a:rPr>
              <a:t>-</a:t>
            </a:r>
            <a:r>
              <a:rPr sz="1400" b="1" spc="-40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066FF"/>
                </a:solidFill>
                <a:latin typeface="Arial"/>
                <a:cs typeface="Arial"/>
              </a:rPr>
              <a:t>591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5820536" y="4698872"/>
            <a:ext cx="817880" cy="154940"/>
            <a:chOff x="5820536" y="4698872"/>
            <a:chExt cx="817880" cy="154940"/>
          </a:xfrm>
        </p:grpSpPr>
        <p:sp>
          <p:nvSpPr>
            <p:cNvPr id="56" name="object 56"/>
            <p:cNvSpPr/>
            <p:nvPr/>
          </p:nvSpPr>
          <p:spPr>
            <a:xfrm>
              <a:off x="5833236" y="4711572"/>
              <a:ext cx="792480" cy="129539"/>
            </a:xfrm>
            <a:custGeom>
              <a:avLst/>
              <a:gdLst/>
              <a:ahLst/>
              <a:cxnLst/>
              <a:rect l="l" t="t" r="r" b="b"/>
              <a:pathLst>
                <a:path w="792479" h="129539">
                  <a:moveTo>
                    <a:pt x="200278" y="0"/>
                  </a:moveTo>
                  <a:lnTo>
                    <a:pt x="0" y="64515"/>
                  </a:lnTo>
                  <a:lnTo>
                    <a:pt x="200278" y="129031"/>
                  </a:lnTo>
                  <a:lnTo>
                    <a:pt x="200278" y="86868"/>
                  </a:lnTo>
                  <a:lnTo>
                    <a:pt x="791971" y="86868"/>
                  </a:lnTo>
                  <a:lnTo>
                    <a:pt x="791971" y="42290"/>
                  </a:lnTo>
                  <a:lnTo>
                    <a:pt x="200278" y="42290"/>
                  </a:lnTo>
                  <a:lnTo>
                    <a:pt x="200278" y="0"/>
                  </a:lnTo>
                  <a:close/>
                </a:path>
              </a:pathLst>
            </a:custGeom>
            <a:solidFill>
              <a:srgbClr val="00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5833236" y="4711572"/>
              <a:ext cx="792480" cy="129539"/>
            </a:xfrm>
            <a:custGeom>
              <a:avLst/>
              <a:gdLst/>
              <a:ahLst/>
              <a:cxnLst/>
              <a:rect l="l" t="t" r="r" b="b"/>
              <a:pathLst>
                <a:path w="792479" h="129539">
                  <a:moveTo>
                    <a:pt x="791971" y="86868"/>
                  </a:moveTo>
                  <a:lnTo>
                    <a:pt x="200278" y="86868"/>
                  </a:lnTo>
                  <a:lnTo>
                    <a:pt x="200278" y="129031"/>
                  </a:lnTo>
                  <a:lnTo>
                    <a:pt x="0" y="64515"/>
                  </a:lnTo>
                  <a:lnTo>
                    <a:pt x="200278" y="0"/>
                  </a:lnTo>
                  <a:lnTo>
                    <a:pt x="200278" y="42290"/>
                  </a:lnTo>
                  <a:lnTo>
                    <a:pt x="791971" y="42290"/>
                  </a:lnTo>
                  <a:lnTo>
                    <a:pt x="791971" y="86868"/>
                  </a:lnTo>
                  <a:close/>
                </a:path>
              </a:pathLst>
            </a:custGeom>
            <a:ln w="25400">
              <a:solidFill>
                <a:srgbClr val="0066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8" name="object 58"/>
          <p:cNvGrpSpPr/>
          <p:nvPr/>
        </p:nvGrpSpPr>
        <p:grpSpPr>
          <a:xfrm>
            <a:off x="5828919" y="4468367"/>
            <a:ext cx="817880" cy="154940"/>
            <a:chOff x="5828919" y="4468367"/>
            <a:chExt cx="817880" cy="154940"/>
          </a:xfrm>
        </p:grpSpPr>
        <p:sp>
          <p:nvSpPr>
            <p:cNvPr id="59" name="object 59"/>
            <p:cNvSpPr/>
            <p:nvPr/>
          </p:nvSpPr>
          <p:spPr>
            <a:xfrm>
              <a:off x="5841619" y="4481067"/>
              <a:ext cx="792480" cy="129539"/>
            </a:xfrm>
            <a:custGeom>
              <a:avLst/>
              <a:gdLst/>
              <a:ahLst/>
              <a:cxnLst/>
              <a:rect l="l" t="t" r="r" b="b"/>
              <a:pathLst>
                <a:path w="792479" h="129539">
                  <a:moveTo>
                    <a:pt x="200405" y="0"/>
                  </a:moveTo>
                  <a:lnTo>
                    <a:pt x="0" y="64515"/>
                  </a:lnTo>
                  <a:lnTo>
                    <a:pt x="200405" y="129031"/>
                  </a:lnTo>
                  <a:lnTo>
                    <a:pt x="200405" y="86867"/>
                  </a:lnTo>
                  <a:lnTo>
                    <a:pt x="792099" y="86867"/>
                  </a:lnTo>
                  <a:lnTo>
                    <a:pt x="792099" y="42290"/>
                  </a:lnTo>
                  <a:lnTo>
                    <a:pt x="200405" y="42290"/>
                  </a:lnTo>
                  <a:lnTo>
                    <a:pt x="200405" y="0"/>
                  </a:lnTo>
                  <a:close/>
                </a:path>
              </a:pathLst>
            </a:custGeom>
            <a:solidFill>
              <a:srgbClr val="00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5841619" y="4481067"/>
              <a:ext cx="792480" cy="129539"/>
            </a:xfrm>
            <a:custGeom>
              <a:avLst/>
              <a:gdLst/>
              <a:ahLst/>
              <a:cxnLst/>
              <a:rect l="l" t="t" r="r" b="b"/>
              <a:pathLst>
                <a:path w="792479" h="129539">
                  <a:moveTo>
                    <a:pt x="792099" y="86867"/>
                  </a:moveTo>
                  <a:lnTo>
                    <a:pt x="200405" y="86867"/>
                  </a:lnTo>
                  <a:lnTo>
                    <a:pt x="200405" y="129031"/>
                  </a:lnTo>
                  <a:lnTo>
                    <a:pt x="0" y="64515"/>
                  </a:lnTo>
                  <a:lnTo>
                    <a:pt x="200405" y="0"/>
                  </a:lnTo>
                  <a:lnTo>
                    <a:pt x="200405" y="42290"/>
                  </a:lnTo>
                  <a:lnTo>
                    <a:pt x="792099" y="42290"/>
                  </a:lnTo>
                  <a:lnTo>
                    <a:pt x="792099" y="86867"/>
                  </a:lnTo>
                  <a:close/>
                </a:path>
              </a:pathLst>
            </a:custGeom>
            <a:ln w="25400">
              <a:solidFill>
                <a:srgbClr val="0066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 txBox="1"/>
          <p:nvPr/>
        </p:nvSpPr>
        <p:spPr>
          <a:xfrm>
            <a:off x="6705092" y="4420870"/>
            <a:ext cx="1497965" cy="456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685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0066FF"/>
                </a:solidFill>
                <a:latin typeface="Arial"/>
                <a:cs typeface="Arial"/>
              </a:rPr>
              <a:t>Эстония</a:t>
            </a:r>
            <a:r>
              <a:rPr sz="1400" b="1" spc="-35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6FF"/>
                </a:solidFill>
                <a:latin typeface="Arial"/>
                <a:cs typeface="Arial"/>
              </a:rPr>
              <a:t>-</a:t>
            </a:r>
            <a:r>
              <a:rPr sz="1400" b="1" spc="-30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066FF"/>
                </a:solidFill>
                <a:latin typeface="Arial"/>
                <a:cs typeface="Arial"/>
              </a:rPr>
              <a:t>523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b="1" dirty="0">
                <a:solidFill>
                  <a:srgbClr val="0066FF"/>
                </a:solidFill>
                <a:latin typeface="Arial"/>
                <a:cs typeface="Arial"/>
              </a:rPr>
              <a:t>Финляндия</a:t>
            </a:r>
            <a:r>
              <a:rPr sz="1400" b="1" spc="-70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6FF"/>
                </a:solidFill>
                <a:latin typeface="Arial"/>
                <a:cs typeface="Arial"/>
              </a:rPr>
              <a:t>-</a:t>
            </a:r>
            <a:r>
              <a:rPr sz="1400" b="1" spc="-45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066FF"/>
                </a:solidFill>
                <a:latin typeface="Arial"/>
                <a:cs typeface="Arial"/>
              </a:rPr>
              <a:t>507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5825744" y="5659882"/>
            <a:ext cx="817880" cy="154305"/>
            <a:chOff x="5825744" y="5659882"/>
            <a:chExt cx="817880" cy="154305"/>
          </a:xfrm>
        </p:grpSpPr>
        <p:sp>
          <p:nvSpPr>
            <p:cNvPr id="63" name="object 63"/>
            <p:cNvSpPr/>
            <p:nvPr/>
          </p:nvSpPr>
          <p:spPr>
            <a:xfrm>
              <a:off x="5838444" y="5672582"/>
              <a:ext cx="792480" cy="128905"/>
            </a:xfrm>
            <a:custGeom>
              <a:avLst/>
              <a:gdLst/>
              <a:ahLst/>
              <a:cxnLst/>
              <a:rect l="l" t="t" r="r" b="b"/>
              <a:pathLst>
                <a:path w="792479" h="128904">
                  <a:moveTo>
                    <a:pt x="200405" y="0"/>
                  </a:moveTo>
                  <a:lnTo>
                    <a:pt x="0" y="64515"/>
                  </a:lnTo>
                  <a:lnTo>
                    <a:pt x="200405" y="128904"/>
                  </a:lnTo>
                  <a:lnTo>
                    <a:pt x="200405" y="86740"/>
                  </a:lnTo>
                  <a:lnTo>
                    <a:pt x="792099" y="86740"/>
                  </a:lnTo>
                  <a:lnTo>
                    <a:pt x="792099" y="42163"/>
                  </a:lnTo>
                  <a:lnTo>
                    <a:pt x="200405" y="42163"/>
                  </a:lnTo>
                  <a:lnTo>
                    <a:pt x="200405" y="0"/>
                  </a:lnTo>
                  <a:close/>
                </a:path>
              </a:pathLst>
            </a:custGeom>
            <a:solidFill>
              <a:srgbClr val="00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5838444" y="5672582"/>
              <a:ext cx="792480" cy="128905"/>
            </a:xfrm>
            <a:custGeom>
              <a:avLst/>
              <a:gdLst/>
              <a:ahLst/>
              <a:cxnLst/>
              <a:rect l="l" t="t" r="r" b="b"/>
              <a:pathLst>
                <a:path w="792479" h="128904">
                  <a:moveTo>
                    <a:pt x="792099" y="86740"/>
                  </a:moveTo>
                  <a:lnTo>
                    <a:pt x="200405" y="86740"/>
                  </a:lnTo>
                  <a:lnTo>
                    <a:pt x="200405" y="128904"/>
                  </a:lnTo>
                  <a:lnTo>
                    <a:pt x="0" y="64515"/>
                  </a:lnTo>
                  <a:lnTo>
                    <a:pt x="200405" y="0"/>
                  </a:lnTo>
                  <a:lnTo>
                    <a:pt x="200405" y="42163"/>
                  </a:lnTo>
                  <a:lnTo>
                    <a:pt x="792099" y="42163"/>
                  </a:lnTo>
                  <a:lnTo>
                    <a:pt x="792099" y="86740"/>
                  </a:lnTo>
                  <a:close/>
                </a:path>
              </a:pathLst>
            </a:custGeom>
            <a:ln w="25399">
              <a:solidFill>
                <a:srgbClr val="0066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" name="object 65"/>
          <p:cNvSpPr txBox="1"/>
          <p:nvPr/>
        </p:nvSpPr>
        <p:spPr>
          <a:xfrm>
            <a:off x="6735318" y="5491294"/>
            <a:ext cx="2153920" cy="3822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5" dirty="0">
                <a:solidFill>
                  <a:srgbClr val="0066FF"/>
                </a:solidFill>
                <a:latin typeface="Arial"/>
                <a:cs typeface="Arial"/>
              </a:rPr>
              <a:t>Казахстан</a:t>
            </a:r>
            <a:r>
              <a:rPr sz="1400" b="1" spc="-45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6FF"/>
                </a:solidFill>
                <a:latin typeface="Arial"/>
                <a:cs typeface="Arial"/>
              </a:rPr>
              <a:t>-</a:t>
            </a:r>
            <a:r>
              <a:rPr sz="1400" b="1" spc="-20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6FF"/>
                </a:solidFill>
                <a:latin typeface="Arial"/>
                <a:cs typeface="Arial"/>
              </a:rPr>
              <a:t>423</a:t>
            </a:r>
            <a:r>
              <a:rPr sz="1400" b="1" u="dash" spc="730" dirty="0">
                <a:solidFill>
                  <a:srgbClr val="008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350" b="1" u="dash" spc="375" dirty="0">
                <a:solidFill>
                  <a:srgbClr val="008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409</a:t>
            </a:r>
            <a:endParaRPr sz="2350">
              <a:latin typeface="Arial"/>
              <a:cs typeface="Arial"/>
            </a:endParaRPr>
          </a:p>
        </p:txBody>
      </p:sp>
      <p:grpSp>
        <p:nvGrpSpPr>
          <p:cNvPr id="66" name="object 66"/>
          <p:cNvGrpSpPr/>
          <p:nvPr/>
        </p:nvGrpSpPr>
        <p:grpSpPr>
          <a:xfrm>
            <a:off x="5817489" y="5133847"/>
            <a:ext cx="817880" cy="154305"/>
            <a:chOff x="5817489" y="5133847"/>
            <a:chExt cx="817880" cy="154305"/>
          </a:xfrm>
        </p:grpSpPr>
        <p:sp>
          <p:nvSpPr>
            <p:cNvPr id="67" name="object 67"/>
            <p:cNvSpPr/>
            <p:nvPr/>
          </p:nvSpPr>
          <p:spPr>
            <a:xfrm>
              <a:off x="5830189" y="5146547"/>
              <a:ext cx="792480" cy="128905"/>
            </a:xfrm>
            <a:custGeom>
              <a:avLst/>
              <a:gdLst/>
              <a:ahLst/>
              <a:cxnLst/>
              <a:rect l="l" t="t" r="r" b="b"/>
              <a:pathLst>
                <a:path w="792479" h="128904">
                  <a:moveTo>
                    <a:pt x="200406" y="0"/>
                  </a:moveTo>
                  <a:lnTo>
                    <a:pt x="0" y="64388"/>
                  </a:lnTo>
                  <a:lnTo>
                    <a:pt x="200406" y="128905"/>
                  </a:lnTo>
                  <a:lnTo>
                    <a:pt x="200406" y="86740"/>
                  </a:lnTo>
                  <a:lnTo>
                    <a:pt x="792099" y="86740"/>
                  </a:lnTo>
                  <a:lnTo>
                    <a:pt x="792099" y="42163"/>
                  </a:lnTo>
                  <a:lnTo>
                    <a:pt x="200406" y="42163"/>
                  </a:lnTo>
                  <a:lnTo>
                    <a:pt x="200406" y="0"/>
                  </a:lnTo>
                  <a:close/>
                </a:path>
              </a:pathLst>
            </a:custGeom>
            <a:solidFill>
              <a:srgbClr val="00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5830189" y="5146547"/>
              <a:ext cx="792480" cy="128905"/>
            </a:xfrm>
            <a:custGeom>
              <a:avLst/>
              <a:gdLst/>
              <a:ahLst/>
              <a:cxnLst/>
              <a:rect l="l" t="t" r="r" b="b"/>
              <a:pathLst>
                <a:path w="792479" h="128904">
                  <a:moveTo>
                    <a:pt x="792099" y="86740"/>
                  </a:moveTo>
                  <a:lnTo>
                    <a:pt x="200406" y="86740"/>
                  </a:lnTo>
                  <a:lnTo>
                    <a:pt x="200406" y="128905"/>
                  </a:lnTo>
                  <a:lnTo>
                    <a:pt x="0" y="64388"/>
                  </a:lnTo>
                  <a:lnTo>
                    <a:pt x="200406" y="0"/>
                  </a:lnTo>
                  <a:lnTo>
                    <a:pt x="200406" y="42163"/>
                  </a:lnTo>
                  <a:lnTo>
                    <a:pt x="792099" y="42163"/>
                  </a:lnTo>
                  <a:lnTo>
                    <a:pt x="792099" y="86740"/>
                  </a:lnTo>
                  <a:close/>
                </a:path>
              </a:pathLst>
            </a:custGeom>
            <a:ln w="25400">
              <a:solidFill>
                <a:srgbClr val="0066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9" name="object 69"/>
          <p:cNvSpPr txBox="1"/>
          <p:nvPr/>
        </p:nvSpPr>
        <p:spPr>
          <a:xfrm>
            <a:off x="6717283" y="5050282"/>
            <a:ext cx="154241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0066FF"/>
                </a:solidFill>
                <a:latin typeface="Arial"/>
                <a:cs typeface="Arial"/>
              </a:rPr>
              <a:t>Белоруссия</a:t>
            </a:r>
            <a:r>
              <a:rPr sz="1400" b="1" spc="-25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6FF"/>
                </a:solidFill>
                <a:latin typeface="Arial"/>
                <a:cs typeface="Arial"/>
              </a:rPr>
              <a:t>-</a:t>
            </a:r>
            <a:r>
              <a:rPr sz="1400" b="1" spc="-30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066FF"/>
                </a:solidFill>
                <a:latin typeface="Arial"/>
                <a:cs typeface="Arial"/>
              </a:rPr>
              <a:t>472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70" name="object 70"/>
          <p:cNvGrpSpPr/>
          <p:nvPr/>
        </p:nvGrpSpPr>
        <p:grpSpPr>
          <a:xfrm>
            <a:off x="9553067" y="5943066"/>
            <a:ext cx="830580" cy="147955"/>
            <a:chOff x="9553067" y="5943066"/>
            <a:chExt cx="830580" cy="147955"/>
          </a:xfrm>
        </p:grpSpPr>
        <p:sp>
          <p:nvSpPr>
            <p:cNvPr id="71" name="object 71"/>
            <p:cNvSpPr/>
            <p:nvPr/>
          </p:nvSpPr>
          <p:spPr>
            <a:xfrm>
              <a:off x="9565767" y="5955766"/>
              <a:ext cx="805180" cy="122555"/>
            </a:xfrm>
            <a:custGeom>
              <a:avLst/>
              <a:gdLst/>
              <a:ahLst/>
              <a:cxnLst/>
              <a:rect l="l" t="t" r="r" b="b"/>
              <a:pathLst>
                <a:path w="805179" h="122554">
                  <a:moveTo>
                    <a:pt x="190246" y="0"/>
                  </a:moveTo>
                  <a:lnTo>
                    <a:pt x="0" y="61239"/>
                  </a:lnTo>
                  <a:lnTo>
                    <a:pt x="190246" y="122466"/>
                  </a:lnTo>
                  <a:lnTo>
                    <a:pt x="190246" y="82410"/>
                  </a:lnTo>
                  <a:lnTo>
                    <a:pt x="804926" y="82410"/>
                  </a:lnTo>
                  <a:lnTo>
                    <a:pt x="804926" y="40055"/>
                  </a:lnTo>
                  <a:lnTo>
                    <a:pt x="190246" y="40055"/>
                  </a:lnTo>
                  <a:lnTo>
                    <a:pt x="190246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9565767" y="5955766"/>
              <a:ext cx="805180" cy="122555"/>
            </a:xfrm>
            <a:custGeom>
              <a:avLst/>
              <a:gdLst/>
              <a:ahLst/>
              <a:cxnLst/>
              <a:rect l="l" t="t" r="r" b="b"/>
              <a:pathLst>
                <a:path w="805179" h="122554">
                  <a:moveTo>
                    <a:pt x="804926" y="82410"/>
                  </a:moveTo>
                  <a:lnTo>
                    <a:pt x="190246" y="82410"/>
                  </a:lnTo>
                  <a:lnTo>
                    <a:pt x="190246" y="122466"/>
                  </a:lnTo>
                  <a:lnTo>
                    <a:pt x="0" y="61239"/>
                  </a:lnTo>
                  <a:lnTo>
                    <a:pt x="190246" y="0"/>
                  </a:lnTo>
                  <a:lnTo>
                    <a:pt x="190246" y="40055"/>
                  </a:lnTo>
                  <a:lnTo>
                    <a:pt x="804926" y="40055"/>
                  </a:lnTo>
                  <a:lnTo>
                    <a:pt x="804926" y="82410"/>
                  </a:lnTo>
                  <a:close/>
                </a:path>
              </a:pathLst>
            </a:custGeom>
            <a:ln w="25400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3" name="object 73"/>
          <p:cNvSpPr txBox="1"/>
          <p:nvPr/>
        </p:nvSpPr>
        <p:spPr>
          <a:xfrm>
            <a:off x="10427589" y="5893409"/>
            <a:ext cx="136207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008000"/>
                </a:solidFill>
                <a:latin typeface="Arial"/>
                <a:cs typeface="Arial"/>
              </a:rPr>
              <a:t>Казахстан</a:t>
            </a:r>
            <a:r>
              <a:rPr sz="1400" b="1" spc="-6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8000"/>
                </a:solidFill>
                <a:latin typeface="Arial"/>
                <a:cs typeface="Arial"/>
              </a:rPr>
              <a:t>-</a:t>
            </a:r>
            <a:r>
              <a:rPr sz="1400" b="1" spc="-4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08000"/>
                </a:solidFill>
                <a:latin typeface="Arial"/>
                <a:cs typeface="Arial"/>
              </a:rPr>
              <a:t>397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74" name="object 74"/>
          <p:cNvGrpSpPr/>
          <p:nvPr/>
        </p:nvGrpSpPr>
        <p:grpSpPr>
          <a:xfrm>
            <a:off x="9577451" y="5388228"/>
            <a:ext cx="830580" cy="147955"/>
            <a:chOff x="9577451" y="5388228"/>
            <a:chExt cx="830580" cy="147955"/>
          </a:xfrm>
        </p:grpSpPr>
        <p:sp>
          <p:nvSpPr>
            <p:cNvPr id="75" name="object 75"/>
            <p:cNvSpPr/>
            <p:nvPr/>
          </p:nvSpPr>
          <p:spPr>
            <a:xfrm>
              <a:off x="9590151" y="5400928"/>
              <a:ext cx="805180" cy="122555"/>
            </a:xfrm>
            <a:custGeom>
              <a:avLst/>
              <a:gdLst/>
              <a:ahLst/>
              <a:cxnLst/>
              <a:rect l="l" t="t" r="r" b="b"/>
              <a:pathLst>
                <a:path w="805179" h="122554">
                  <a:moveTo>
                    <a:pt x="190373" y="0"/>
                  </a:moveTo>
                  <a:lnTo>
                    <a:pt x="0" y="61214"/>
                  </a:lnTo>
                  <a:lnTo>
                    <a:pt x="190373" y="122428"/>
                  </a:lnTo>
                  <a:lnTo>
                    <a:pt x="190373" y="82423"/>
                  </a:lnTo>
                  <a:lnTo>
                    <a:pt x="804926" y="82423"/>
                  </a:lnTo>
                  <a:lnTo>
                    <a:pt x="804926" y="40005"/>
                  </a:lnTo>
                  <a:lnTo>
                    <a:pt x="190373" y="40005"/>
                  </a:lnTo>
                  <a:lnTo>
                    <a:pt x="190373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9590151" y="5400928"/>
              <a:ext cx="805180" cy="122555"/>
            </a:xfrm>
            <a:custGeom>
              <a:avLst/>
              <a:gdLst/>
              <a:ahLst/>
              <a:cxnLst/>
              <a:rect l="l" t="t" r="r" b="b"/>
              <a:pathLst>
                <a:path w="805179" h="122554">
                  <a:moveTo>
                    <a:pt x="804926" y="82423"/>
                  </a:moveTo>
                  <a:lnTo>
                    <a:pt x="190373" y="82423"/>
                  </a:lnTo>
                  <a:lnTo>
                    <a:pt x="190373" y="122428"/>
                  </a:lnTo>
                  <a:lnTo>
                    <a:pt x="0" y="61214"/>
                  </a:lnTo>
                  <a:lnTo>
                    <a:pt x="190373" y="0"/>
                  </a:lnTo>
                  <a:lnTo>
                    <a:pt x="190373" y="40005"/>
                  </a:lnTo>
                  <a:lnTo>
                    <a:pt x="804926" y="40005"/>
                  </a:lnTo>
                  <a:lnTo>
                    <a:pt x="804926" y="82423"/>
                  </a:lnTo>
                  <a:close/>
                </a:path>
              </a:pathLst>
            </a:custGeom>
            <a:ln w="25400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7" name="object 77"/>
          <p:cNvSpPr txBox="1"/>
          <p:nvPr/>
        </p:nvSpPr>
        <p:spPr>
          <a:xfrm>
            <a:off x="10409681" y="5167121"/>
            <a:ext cx="1443355" cy="410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">
              <a:lnSpc>
                <a:spcPts val="1515"/>
              </a:lnSpc>
              <a:spcBef>
                <a:spcPts val="100"/>
              </a:spcBef>
            </a:pPr>
            <a:r>
              <a:rPr sz="1400" b="1" spc="-5" dirty="0">
                <a:solidFill>
                  <a:srgbClr val="008000"/>
                </a:solidFill>
                <a:latin typeface="Arial"/>
                <a:cs typeface="Arial"/>
              </a:rPr>
              <a:t>Россия</a:t>
            </a:r>
            <a:r>
              <a:rPr sz="1400" b="1" spc="-6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8000"/>
                </a:solidFill>
                <a:latin typeface="Arial"/>
                <a:cs typeface="Arial"/>
              </a:rPr>
              <a:t>-</a:t>
            </a:r>
            <a:r>
              <a:rPr sz="1400" b="1" spc="-2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08000"/>
                </a:solidFill>
                <a:latin typeface="Arial"/>
                <a:cs typeface="Arial"/>
              </a:rPr>
              <a:t>478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515"/>
              </a:lnSpc>
            </a:pPr>
            <a:r>
              <a:rPr sz="1400" b="1" spc="-10" dirty="0">
                <a:solidFill>
                  <a:srgbClr val="008000"/>
                </a:solidFill>
                <a:latin typeface="Arial"/>
                <a:cs typeface="Arial"/>
              </a:rPr>
              <a:t>Белоруссия</a:t>
            </a:r>
            <a:r>
              <a:rPr sz="1400" b="1" spc="-2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8000"/>
                </a:solidFill>
                <a:latin typeface="Arial"/>
                <a:cs typeface="Arial"/>
              </a:rPr>
              <a:t>-</a:t>
            </a:r>
            <a:r>
              <a:rPr sz="1400" b="1" spc="-3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08000"/>
                </a:solidFill>
                <a:latin typeface="Arial"/>
                <a:cs typeface="Arial"/>
              </a:rPr>
              <a:t>47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</TotalTime>
  <Words>1698</Words>
  <Application>Microsoft Office PowerPoint</Application>
  <PresentationFormat>Произвольный</PresentationFormat>
  <Paragraphs>377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Office Theme</vt:lpstr>
      <vt:lpstr>Функциональная грамотность: что делать для улучшения и как использовать PISA</vt:lpstr>
      <vt:lpstr>Функциональная грамотность (современное понимание)</vt:lpstr>
      <vt:lpstr>Андреас Шляйхер «Функциональная грамотность:  что делать для улучшения и как использовать PISA» Лекция на Международной конференции “EdCrunch on Demand” 8-10 декабря 2020 г.</vt:lpstr>
      <vt:lpstr>Презентация PowerPoint</vt:lpstr>
      <vt:lpstr>Результаты 91 страны по отдельным навыкам OECD 2015</vt:lpstr>
      <vt:lpstr>Сравнение стран ОЭСР по отдельным навыкам 21-го века</vt:lpstr>
      <vt:lpstr>Вызовы современности – обеспечение  глобальной конкурентоспособности</vt:lpstr>
      <vt:lpstr>Презентация PowerPoint</vt:lpstr>
      <vt:lpstr>Анализ результатов российских учащихся в  сравнении с результатами стран (PISA-2018)</vt:lpstr>
      <vt:lpstr>Читательская грамотность</vt:lpstr>
      <vt:lpstr>Результаты выполнения заданий  российскими учащимися по видам читательских умений</vt:lpstr>
      <vt:lpstr>Математическая грамотность</vt:lpstr>
      <vt:lpstr>Динамика результатов российских учащихся по  математической грамотности (по компетенциям и областям содержания)</vt:lpstr>
      <vt:lpstr>Новые типы заданий PISA-2022</vt:lpstr>
      <vt:lpstr>Направления повышения уровня функциональной  грамотности</vt:lpstr>
      <vt:lpstr>Функциональная грамотность (основное определение)</vt:lpstr>
      <vt:lpstr>Составляющие функциональной грамотности</vt:lpstr>
      <vt:lpstr>Что делать?</vt:lpstr>
      <vt:lpstr>Презентация PowerPoint</vt:lpstr>
      <vt:lpstr>Что означает, что учитель готов к развитию функциональной грамотности в учебном процессе?</vt:lpstr>
      <vt:lpstr>Задачи образовательной организации в развитии  функциональной грамотности учащихся</vt:lpstr>
      <vt:lpstr>Электронный банк заданий для оценки функциональной  грамотности</vt:lpstr>
      <vt:lpstr>СЕРИЯ «ФУНКЦИОНАЛЬНАЯ ГРАМОТНОСТЬ. УЧИМСЯ ДЛЯ ЖИЗНИ»</vt:lpstr>
      <vt:lpstr>В комплект входят следующие пособия: — Читательская грамотность. Сборник эталонных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Victoria Baranova</dc:creator>
  <cp:lastModifiedBy>User</cp:lastModifiedBy>
  <cp:revision>4</cp:revision>
  <dcterms:created xsi:type="dcterms:W3CDTF">2021-06-09T03:52:53Z</dcterms:created>
  <dcterms:modified xsi:type="dcterms:W3CDTF">2021-06-10T10:54:40Z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2021-02-04T00:00:00Z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2021-06-09T00:00:00Z</vt:filetime>
  </property>
</Properties>
</file>