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60" r:id="rId6"/>
    <p:sldId id="262" r:id="rId7"/>
    <p:sldId id="263" r:id="rId8"/>
    <p:sldId id="264" r:id="rId9"/>
    <p:sldId id="268" r:id="rId10"/>
    <p:sldId id="269" r:id="rId11"/>
    <p:sldId id="265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Семинар «Результаты внешней экспертизы (ВПР). Проблемы и перспективы  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4653136"/>
            <a:ext cx="6264696" cy="1633736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Заместители директора по УВР: Новожилова С.М, Ларюшкина Е.В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004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476672"/>
            <a:ext cx="8278813" cy="5904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2529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2656"/>
            <a:ext cx="7848872" cy="33843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Задача для каждого учителя- предметника на 2020/2021 учебный год – снизить показатель количества несовпадений отметки по предмету и отметки по ВПР</a:t>
            </a:r>
            <a:endParaRPr lang="ru-RU" sz="2800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937171"/>
              </p:ext>
            </p:extLst>
          </p:nvPr>
        </p:nvGraphicFramePr>
        <p:xfrm>
          <a:off x="755576" y="4005064"/>
          <a:ext cx="7560840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/>
                <a:gridCol w="2520280"/>
                <a:gridCol w="2520280"/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 smtClean="0"/>
                        <a:t>ФИО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Отметка за четверть  по математике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 ВПР по математике </a:t>
                      </a:r>
                      <a:endParaRPr lang="ru-RU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dirty="0" smtClean="0"/>
                        <a:t>Обучающийся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dirty="0" smtClean="0"/>
                        <a:t>Обучающийся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dirty="0" smtClean="0"/>
                        <a:t>Обучающийся</a:t>
                      </a:r>
                      <a:r>
                        <a:rPr lang="ru-RU" baseline="0" dirty="0" smtClean="0"/>
                        <a:t> 3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787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план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solidFill>
                  <a:srgbClr val="FF0000"/>
                </a:solidFill>
              </a:rPr>
              <a:t>Сентябрь- октябрь </a:t>
            </a:r>
            <a:r>
              <a:rPr lang="ru-RU" dirty="0" smtClean="0"/>
              <a:t>–личные собеседования с учителями по индивидуальному плану, анализ проведения ВПР (входной контроль), контроль разработанных инструкций для обучающихся по выполнению заданий из ВПР</a:t>
            </a:r>
          </a:p>
          <a:p>
            <a:pPr algn="just"/>
            <a:r>
              <a:rPr lang="ru-RU" dirty="0" smtClean="0">
                <a:solidFill>
                  <a:srgbClr val="FF0000"/>
                </a:solidFill>
              </a:rPr>
              <a:t>Ноябрь-декабрь</a:t>
            </a:r>
            <a:r>
              <a:rPr lang="ru-RU" dirty="0" smtClean="0"/>
              <a:t> – семинар по формирующему оцениванию, проведение административных </a:t>
            </a:r>
            <a:r>
              <a:rPr lang="ru-RU" dirty="0" err="1" smtClean="0"/>
              <a:t>срезовых</a:t>
            </a:r>
            <a:r>
              <a:rPr lang="ru-RU" dirty="0" smtClean="0"/>
              <a:t> работ  на основе ВПР и их анализ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Январь-март</a:t>
            </a:r>
            <a:r>
              <a:rPr lang="ru-RU" dirty="0" smtClean="0"/>
              <a:t> – контроль подготовки обучающихся к ВПР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Апрель</a:t>
            </a:r>
            <a:r>
              <a:rPr lang="ru-RU" dirty="0" smtClean="0"/>
              <a:t>- проведение ВПР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Май</a:t>
            </a:r>
            <a:r>
              <a:rPr lang="ru-RU" dirty="0" smtClean="0"/>
              <a:t> – анализ работы за учебный год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3538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Президент </a:t>
            </a:r>
            <a:r>
              <a:rPr lang="ru-RU" dirty="0" smtClean="0"/>
              <a:t>РФ </a:t>
            </a:r>
            <a:r>
              <a:rPr lang="ru-RU" dirty="0"/>
              <a:t>Владимир Путин поставил задачу вывести Россию в десятку лучших стран по качеству образования к 2024 году. </a:t>
            </a:r>
            <a:r>
              <a:rPr lang="ru-RU" dirty="0" smtClean="0"/>
              <a:t>Такая </a:t>
            </a:r>
            <a:r>
              <a:rPr lang="ru-RU" dirty="0"/>
              <a:t>планка поставлена в подписанном им указе "О национальных целях и стратегических задачах развития Российской Федерации на период до 2024 года"</a:t>
            </a:r>
          </a:p>
        </p:txBody>
      </p:sp>
    </p:spTree>
    <p:extLst>
      <p:ext uri="{BB962C8B-B14F-4D97-AF65-F5344CB8AC3E}">
        <p14:creationId xmlns:p14="http://schemas.microsoft.com/office/powerpoint/2010/main" val="3537186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332656"/>
            <a:ext cx="7848872" cy="5760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Результаты ВПР по русскому языку и математике </a:t>
            </a:r>
            <a:endParaRPr lang="ru-RU" sz="2400" b="1" dirty="0">
              <a:solidFill>
                <a:srgbClr val="C00000"/>
              </a:solidFill>
            </a:endParaRPr>
          </a:p>
        </p:txBody>
      </p:sp>
      <p:pic>
        <p:nvPicPr>
          <p:cNvPr id="6146" name="Picture 2" descr="C:\Users\№13\Downloads\результаты впр скриншот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750"/>
            <a:ext cx="9144000" cy="2878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894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56992"/>
            <a:ext cx="6635080" cy="792088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Основные причины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348881"/>
            <a:ext cx="8291264" cy="1080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Несоответствие результатов у обучающихся за четверть и результатов ВПР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320421"/>
              </p:ext>
            </p:extLst>
          </p:nvPr>
        </p:nvGraphicFramePr>
        <p:xfrm>
          <a:off x="467545" y="188641"/>
          <a:ext cx="7848870" cy="20975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290"/>
                <a:gridCol w="2616290"/>
                <a:gridCol w="2616290"/>
              </a:tblGrid>
              <a:tr h="744737">
                <a:tc>
                  <a:txBody>
                    <a:bodyPr/>
                    <a:lstStyle/>
                    <a:p>
                      <a:r>
                        <a:rPr lang="ru-RU" dirty="0" smtClean="0"/>
                        <a:t>ФИО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Отметка за четверть  по математике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Результаты ВПР по математике </a:t>
                      </a:r>
                      <a:endParaRPr lang="ru-RU" dirty="0"/>
                    </a:p>
                  </a:txBody>
                  <a:tcPr/>
                </a:tc>
              </a:tr>
              <a:tr h="447831">
                <a:tc>
                  <a:txBody>
                    <a:bodyPr/>
                    <a:lstStyle/>
                    <a:p>
                      <a:r>
                        <a:rPr lang="ru-RU" dirty="0" smtClean="0"/>
                        <a:t>Обучающийся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47831">
                <a:tc>
                  <a:txBody>
                    <a:bodyPr/>
                    <a:lstStyle/>
                    <a:p>
                      <a:r>
                        <a:rPr lang="ru-RU" dirty="0" smtClean="0"/>
                        <a:t>Обучающийся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5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47831">
                <a:tc>
                  <a:txBody>
                    <a:bodyPr/>
                    <a:lstStyle/>
                    <a:p>
                      <a:r>
                        <a:rPr lang="ru-RU" dirty="0" smtClean="0"/>
                        <a:t>Обучающийся</a:t>
                      </a:r>
                      <a:r>
                        <a:rPr lang="ru-RU" baseline="0" dirty="0" smtClean="0"/>
                        <a:t> 3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B050"/>
                          </a:solidFill>
                        </a:rPr>
                        <a:t>3</a:t>
                      </a:r>
                      <a:endParaRPr lang="ru-RU" sz="2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B050"/>
                          </a:solidFill>
                        </a:rPr>
                        <a:t>3</a:t>
                      </a:r>
                      <a:endParaRPr lang="ru-RU" sz="2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27782" y="4149080"/>
            <a:ext cx="8784976" cy="25202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tx1"/>
                </a:solidFill>
              </a:rPr>
              <a:t>- </a:t>
            </a:r>
            <a:r>
              <a:rPr lang="ru-RU" sz="2800" dirty="0">
                <a:solidFill>
                  <a:schemeClr val="tx1"/>
                </a:solidFill>
              </a:rPr>
              <a:t>отсутствие единых подходов </a:t>
            </a:r>
            <a:r>
              <a:rPr lang="ru-RU" sz="2800" dirty="0" smtClean="0">
                <a:solidFill>
                  <a:schemeClr val="tx1"/>
                </a:solidFill>
              </a:rPr>
              <a:t>в оценивании;</a:t>
            </a:r>
            <a:endParaRPr lang="ru-RU" sz="2800" dirty="0">
              <a:solidFill>
                <a:schemeClr val="tx1"/>
              </a:solidFill>
            </a:endParaRPr>
          </a:p>
          <a:p>
            <a:r>
              <a:rPr lang="ru-RU" sz="2800" dirty="0">
                <a:solidFill>
                  <a:schemeClr val="tx1"/>
                </a:solidFill>
              </a:rPr>
              <a:t>- </a:t>
            </a:r>
            <a:r>
              <a:rPr lang="ru-RU" sz="2800" dirty="0" smtClean="0">
                <a:solidFill>
                  <a:schemeClr val="tx1"/>
                </a:solidFill>
              </a:rPr>
              <a:t>отсутствие </a:t>
            </a:r>
            <a:r>
              <a:rPr lang="ru-RU" sz="2800" dirty="0" err="1">
                <a:solidFill>
                  <a:schemeClr val="tx1"/>
                </a:solidFill>
              </a:rPr>
              <a:t>критериальной</a:t>
            </a:r>
            <a:r>
              <a:rPr lang="ru-RU" sz="2800" dirty="0">
                <a:solidFill>
                  <a:schemeClr val="tx1"/>
                </a:solidFill>
              </a:rPr>
              <a:t> базы оценивания;</a:t>
            </a:r>
          </a:p>
          <a:p>
            <a:pPr marL="457200" indent="-457200">
              <a:buFontTx/>
              <a:buChar char="-"/>
            </a:pPr>
            <a:r>
              <a:rPr lang="ru-RU" sz="2800" dirty="0" smtClean="0">
                <a:solidFill>
                  <a:schemeClr val="tx1"/>
                </a:solidFill>
              </a:rPr>
              <a:t>отсутствие понимания у всех участников образовательного процесса значимости результатов внешней экспертизы</a:t>
            </a:r>
            <a:r>
              <a:rPr lang="ru-RU" sz="2400" dirty="0" smtClean="0">
                <a:solidFill>
                  <a:schemeClr val="tx1"/>
                </a:solidFill>
              </a:rPr>
              <a:t>;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898" y="3573016"/>
            <a:ext cx="1456860" cy="1484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9071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" y="0"/>
            <a:ext cx="2125091" cy="1916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Направления работы в 2020/2021 </a:t>
            </a:r>
            <a:r>
              <a:rPr lang="ru-RU" b="1" dirty="0" err="1" smtClean="0">
                <a:solidFill>
                  <a:srgbClr val="FF0000"/>
                </a:solidFill>
              </a:rPr>
              <a:t>уч.году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ru-RU" dirty="0" smtClean="0"/>
              <a:t>Методическая тема «</a:t>
            </a:r>
            <a:r>
              <a:rPr lang="ru-RU" dirty="0"/>
              <a:t>Формирующее оценивание </a:t>
            </a:r>
            <a:r>
              <a:rPr lang="ru-RU" dirty="0" smtClean="0"/>
              <a:t>-  </a:t>
            </a:r>
            <a:r>
              <a:rPr lang="ru-RU" dirty="0"/>
              <a:t>современный подход к оценке учебных достижений </a:t>
            </a:r>
            <a:r>
              <a:rPr lang="ru-RU" dirty="0" smtClean="0"/>
              <a:t>обучающихся и повышения качества образования»</a:t>
            </a:r>
          </a:p>
          <a:p>
            <a:pPr marL="0" indent="0">
              <a:buNone/>
            </a:pPr>
            <a:r>
              <a:rPr lang="ru-RU" dirty="0"/>
              <a:t>Цель </a:t>
            </a:r>
            <a:r>
              <a:rPr lang="ru-RU" dirty="0" smtClean="0"/>
              <a:t>формирующего </a:t>
            </a:r>
            <a:r>
              <a:rPr lang="ru-RU" dirty="0"/>
              <a:t>оценивания – улучшать качество </a:t>
            </a:r>
            <a:r>
              <a:rPr lang="ru-RU" dirty="0" smtClean="0"/>
              <a:t>образования, </a:t>
            </a:r>
            <a:r>
              <a:rPr lang="ru-RU" dirty="0"/>
              <a:t>а не обеспечивать основание для выставления отметок.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2891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1" y="5271924"/>
            <a:ext cx="1767215" cy="1586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Наши шаги к разработке системы формирующего оценивания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Разработать критерии оценки каждого задания на основе критериев ВПР ( диктант, упражнение, презентация) для каждого учебного предмета </a:t>
            </a:r>
          </a:p>
          <a:p>
            <a:pPr marL="514350" indent="-514350">
              <a:buAutoNum type="arabicPeriod"/>
            </a:pPr>
            <a:r>
              <a:rPr lang="ru-RU" dirty="0" smtClean="0"/>
              <a:t>Критерии – едины у всех учителей русского языка, учителей математики, учителей истории и т.д.</a:t>
            </a:r>
          </a:p>
          <a:p>
            <a:pPr marL="514350" indent="-514350">
              <a:buAutoNum type="arabicPeriod"/>
            </a:pPr>
            <a:r>
              <a:rPr lang="ru-RU" dirty="0" smtClean="0"/>
              <a:t>Критерии понятны и доступны для каждого учителя, обучающегося, родителей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5839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88640"/>
            <a:ext cx="3060340" cy="41764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C00000"/>
                </a:solidFill>
              </a:rPr>
              <a:t>Внешняя экспертиза (ВПР, ОГЭ, ЕГЭ)  </a:t>
            </a:r>
            <a:endParaRPr lang="ru-RU" sz="3200" dirty="0">
              <a:solidFill>
                <a:srgbClr val="C00000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3311860" y="2060848"/>
            <a:ext cx="778645" cy="0"/>
          </a:xfrm>
          <a:prstGeom prst="straightConnector1">
            <a:avLst/>
          </a:prstGeom>
          <a:ln cmpd="sng">
            <a:solidFill>
              <a:srgbClr val="FF0000"/>
            </a:solidFill>
            <a:headEnd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4090505" y="764704"/>
            <a:ext cx="4392488" cy="30963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ОСНОВНОЙ ПОКАЗАТЕЛЬ КАЧЕСТВА !!!! 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0770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260648"/>
            <a:ext cx="6840760" cy="9001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Практические шаги каждого учителя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Пятиугольник 2"/>
          <p:cNvSpPr/>
          <p:nvPr/>
        </p:nvSpPr>
        <p:spPr>
          <a:xfrm>
            <a:off x="261804" y="2420888"/>
            <a:ext cx="8503431" cy="900100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Корректировка рабочих программ (введение в занятия упражнений на отработку заданий из ВПР, разбирать с детьми все формулировки заданий)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263538" y="1520788"/>
            <a:ext cx="8503431" cy="900100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Учителям математики и русского языка запланировать 1 час (шестой) на решения, выполнения заданий ВПР, ОГЭ, ЕГЭ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261804" y="3320988"/>
            <a:ext cx="8548415" cy="900100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Проверочные работы, контрольные работы оценивать по критериям ВПР (завести тетради для контрольных работ по каждому предмету)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272148" y="4208552"/>
            <a:ext cx="8548415" cy="900100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Составить понятный алгоритм (инструкцию) выполнения задания  для слабоуспевающих обучающихся. (задания на «3» должны быть понятны для каждого обучающегося)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275556" y="5108652"/>
            <a:ext cx="8548415" cy="900100"/>
          </a:xfrm>
          <a:prstGeom prst="homePlat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Введение в работу индивидуального плана учителя (по достижению установленных показателей)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953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№13\Downloads\индивид план скрин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88" y="404664"/>
            <a:ext cx="8962512" cy="576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78818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445</Words>
  <Application>Microsoft Office PowerPoint</Application>
  <PresentationFormat>Экран (4:3)</PresentationFormat>
  <Paragraphs>55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Семинар «Результаты внешней экспертизы (ВПР). Проблемы и перспективы  </vt:lpstr>
      <vt:lpstr>Презентация PowerPoint</vt:lpstr>
      <vt:lpstr>Презентация PowerPoint</vt:lpstr>
      <vt:lpstr>Основные причины</vt:lpstr>
      <vt:lpstr>Направления работы в 2020/2021 уч.году.</vt:lpstr>
      <vt:lpstr>Наши шаги к разработке системы формирующего оценивания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план работы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№13</dc:creator>
  <cp:lastModifiedBy>User</cp:lastModifiedBy>
  <cp:revision>20</cp:revision>
  <dcterms:created xsi:type="dcterms:W3CDTF">2020-08-21T08:56:31Z</dcterms:created>
  <dcterms:modified xsi:type="dcterms:W3CDTF">2021-06-07T06:41:12Z</dcterms:modified>
</cp:coreProperties>
</file>